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2" autoAdjust="0"/>
    <p:restoredTop sz="94660"/>
  </p:normalViewPr>
  <p:slideViewPr>
    <p:cSldViewPr snapToGrid="0">
      <p:cViewPr varScale="1">
        <p:scale>
          <a:sx n="89" d="100"/>
          <a:sy n="89" d="100"/>
        </p:scale>
        <p:origin x="7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7264797-A8EB-4C7E-9922-89E37D580033}" type="datetimeFigureOut">
              <a:rPr kumimoji="1" lang="ja-JP" altLang="en-US" smtClean="0"/>
              <a:t>2021/1/27</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07DE6C50-5985-4C69-9787-999F397755BE}" type="slidenum">
              <a:rPr kumimoji="1" lang="ja-JP" altLang="en-US" smtClean="0"/>
              <a:t>‹#›</a:t>
            </a:fld>
            <a:endParaRPr kumimoji="1" lang="ja-JP" altLang="en-US"/>
          </a:p>
        </p:txBody>
      </p:sp>
    </p:spTree>
    <p:extLst>
      <p:ext uri="{BB962C8B-B14F-4D97-AF65-F5344CB8AC3E}">
        <p14:creationId xmlns:p14="http://schemas.microsoft.com/office/powerpoint/2010/main" val="2540676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DE6C50-5985-4C69-9787-999F397755BE}" type="slidenum">
              <a:rPr kumimoji="1" lang="ja-JP" altLang="en-US" smtClean="0"/>
              <a:t>2</a:t>
            </a:fld>
            <a:endParaRPr kumimoji="1" lang="ja-JP" altLang="en-US"/>
          </a:p>
        </p:txBody>
      </p:sp>
    </p:spTree>
    <p:extLst>
      <p:ext uri="{BB962C8B-B14F-4D97-AF65-F5344CB8AC3E}">
        <p14:creationId xmlns:p14="http://schemas.microsoft.com/office/powerpoint/2010/main" val="44933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DE6C50-5985-4C69-9787-999F397755BE}" type="slidenum">
              <a:rPr kumimoji="1" lang="ja-JP" altLang="en-US" smtClean="0"/>
              <a:t>4</a:t>
            </a:fld>
            <a:endParaRPr kumimoji="1" lang="ja-JP" altLang="en-US"/>
          </a:p>
        </p:txBody>
      </p:sp>
    </p:spTree>
    <p:extLst>
      <p:ext uri="{BB962C8B-B14F-4D97-AF65-F5344CB8AC3E}">
        <p14:creationId xmlns:p14="http://schemas.microsoft.com/office/powerpoint/2010/main" val="384698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0C5BFD-A1CD-429C-9D08-D0ECE87D980F}" type="datetime1">
              <a:rPr kumimoji="1" lang="ja-JP" altLang="en-US" smtClean="0"/>
              <a:t>2021/1/27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117166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3B3F7-B6DE-47E4-8146-50068B345752}" type="datetime1">
              <a:rPr kumimoji="1" lang="ja-JP" altLang="en-US" smtClean="0"/>
              <a:t>2021/1/27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54091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94BB96-1634-4B1B-8150-4884BC5E1BA9}" type="datetime1">
              <a:rPr kumimoji="1" lang="ja-JP" altLang="en-US" smtClean="0"/>
              <a:t>2021/1/27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136552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9BDB8A-55C6-4983-9CD1-D64EDC637D90}" type="datetime1">
              <a:rPr kumimoji="1" lang="ja-JP" altLang="en-US" smtClean="0"/>
              <a:t>2021/1/27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150316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A707A9-61EF-4F1A-BF41-C78E03C2C560}" type="datetime1">
              <a:rPr kumimoji="1" lang="ja-JP" altLang="en-US" smtClean="0"/>
              <a:t>2021/1/27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38451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C7F803-3406-42E1-A016-CE6C7BFC0C77}" type="datetime1">
              <a:rPr kumimoji="1" lang="ja-JP" altLang="en-US" smtClean="0"/>
              <a:t>2021/1/27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86708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F606B0D-8799-4530-BBAB-E5BA8D5B6911}" type="datetime1">
              <a:rPr kumimoji="1" lang="ja-JP" altLang="en-US" smtClean="0"/>
              <a:t>2021/1/27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146851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6069764-F89B-4274-8556-CED1C6ECF988}" type="datetime1">
              <a:rPr kumimoji="1" lang="ja-JP" altLang="en-US" smtClean="0"/>
              <a:t>2021/1/27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396287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08D5A7-8369-43C2-8754-74A703382B0E}" type="datetime1">
              <a:rPr kumimoji="1" lang="ja-JP" altLang="en-US" smtClean="0"/>
              <a:t>2021/1/27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315693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F93375-1F1F-42D1-B1BB-2F36BC0ED334}" type="datetime1">
              <a:rPr kumimoji="1" lang="ja-JP" altLang="en-US" smtClean="0"/>
              <a:t>2021/1/27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289955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0CB7E5-0F61-4321-B5F1-2015824C5398}" type="datetime1">
              <a:rPr kumimoji="1" lang="ja-JP" altLang="en-US" smtClean="0"/>
              <a:t>2021/1/27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173953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ABB68-AFB0-4BBD-B743-876018C08EFB}" type="datetime1">
              <a:rPr kumimoji="1" lang="ja-JP" altLang="en-US" smtClean="0"/>
              <a:t>2021/1/27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D4A30-2CF4-442D-8D7A-20D1FFE22A21}" type="slidenum">
              <a:rPr kumimoji="1" lang="ja-JP" altLang="en-US" smtClean="0"/>
              <a:t>‹#›</a:t>
            </a:fld>
            <a:endParaRPr kumimoji="1" lang="ja-JP" altLang="en-US"/>
          </a:p>
        </p:txBody>
      </p:sp>
    </p:spTree>
    <p:extLst>
      <p:ext uri="{BB962C8B-B14F-4D97-AF65-F5344CB8AC3E}">
        <p14:creationId xmlns:p14="http://schemas.microsoft.com/office/powerpoint/2010/main" val="2258874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669" y="147869"/>
            <a:ext cx="6553331" cy="497431"/>
          </a:xfrm>
        </p:spPr>
        <p:txBody>
          <a:bodyPr>
            <a:normAutofit/>
          </a:bodyPr>
          <a:lstStyle/>
          <a:p>
            <a:r>
              <a:rPr kumimoji="1" lang="ja-JP" altLang="en-US" sz="2400" dirty="0" err="1" smtClean="0"/>
              <a:t>障がい</a:t>
            </a:r>
            <a:r>
              <a:rPr kumimoji="1" lang="ja-JP" altLang="en-US" sz="2400" dirty="0" smtClean="0"/>
              <a:t>児者の通学通勤に</a:t>
            </a:r>
            <a:r>
              <a:rPr kumimoji="1" lang="ja-JP" altLang="en-US" sz="2400" smtClean="0"/>
              <a:t>関する</a:t>
            </a:r>
            <a:r>
              <a:rPr kumimoji="1" lang="ja-JP" altLang="en-US" sz="2400" smtClean="0"/>
              <a:t>アンケート</a:t>
            </a:r>
            <a:endParaRPr kumimoji="1" lang="ja-JP" altLang="en-US" sz="2400" dirty="0"/>
          </a:p>
        </p:txBody>
      </p:sp>
      <p:sp>
        <p:nvSpPr>
          <p:cNvPr id="16" name="フローチャート: 処理 15"/>
          <p:cNvSpPr/>
          <p:nvPr/>
        </p:nvSpPr>
        <p:spPr>
          <a:xfrm>
            <a:off x="1576254" y="3832934"/>
            <a:ext cx="1637594" cy="1572782"/>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車を使えますか</a:t>
            </a:r>
            <a:endParaRPr kumimoji="1" lang="en-US" altLang="ja-JP" sz="1600" b="1" dirty="0" smtClean="0"/>
          </a:p>
          <a:p>
            <a:r>
              <a:rPr lang="en-US" altLang="ja-JP" sz="1400" dirty="0" smtClean="0"/>
              <a:t>※</a:t>
            </a:r>
            <a:r>
              <a:rPr lang="ja-JP" altLang="en-US" sz="1400" dirty="0" smtClean="0"/>
              <a:t>タクシー等公共交通のヘルパー同乗のみが認められている場合は「いいえ」に進む</a:t>
            </a:r>
            <a:endParaRPr kumimoji="1" lang="ja-JP" altLang="en-US" sz="1400" dirty="0"/>
          </a:p>
        </p:txBody>
      </p:sp>
      <p:sp>
        <p:nvSpPr>
          <p:cNvPr id="17" name="フローチャート: 処理 16"/>
          <p:cNvSpPr/>
          <p:nvPr/>
        </p:nvSpPr>
        <p:spPr>
          <a:xfrm>
            <a:off x="5322648" y="4919730"/>
            <a:ext cx="1508457" cy="1212128"/>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タクシーまたは</a:t>
            </a:r>
            <a:r>
              <a:rPr kumimoji="1" lang="en-US" altLang="ja-JP" sz="1600" b="1" dirty="0" smtClean="0"/>
              <a:t>4</a:t>
            </a:r>
            <a:r>
              <a:rPr kumimoji="1" lang="ja-JP" altLang="en-US" sz="1600" b="1" dirty="0" smtClean="0"/>
              <a:t>条ぶら下がり許可の車を使えますか</a:t>
            </a:r>
            <a:endParaRPr kumimoji="1" lang="ja-JP" altLang="en-US" sz="1600" b="1" dirty="0"/>
          </a:p>
        </p:txBody>
      </p:sp>
      <p:sp>
        <p:nvSpPr>
          <p:cNvPr id="19" name="フローチャート: 処理 18"/>
          <p:cNvSpPr/>
          <p:nvPr/>
        </p:nvSpPr>
        <p:spPr>
          <a:xfrm>
            <a:off x="9134674" y="806823"/>
            <a:ext cx="1246456" cy="927847"/>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b="1" dirty="0" smtClean="0"/>
              <a:t>通勤目的で使えますか</a:t>
            </a:r>
            <a:endParaRPr kumimoji="1" lang="ja-JP" altLang="en-US" sz="1600" b="1" dirty="0"/>
          </a:p>
        </p:txBody>
      </p:sp>
      <p:sp>
        <p:nvSpPr>
          <p:cNvPr id="20" name="フローチャート: 処理 19"/>
          <p:cNvSpPr/>
          <p:nvPr/>
        </p:nvSpPr>
        <p:spPr>
          <a:xfrm>
            <a:off x="3548407" y="3606188"/>
            <a:ext cx="1279088" cy="1086835"/>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福祉有償運送の車を使えますか</a:t>
            </a:r>
            <a:endParaRPr kumimoji="1" lang="ja-JP" altLang="en-US" sz="1600" b="1" dirty="0"/>
          </a:p>
        </p:txBody>
      </p:sp>
      <p:sp>
        <p:nvSpPr>
          <p:cNvPr id="21" name="テキスト ボックス 20"/>
          <p:cNvSpPr txBox="1"/>
          <p:nvPr/>
        </p:nvSpPr>
        <p:spPr>
          <a:xfrm>
            <a:off x="391502" y="726258"/>
            <a:ext cx="6372369" cy="738664"/>
          </a:xfrm>
          <a:prstGeom prst="rect">
            <a:avLst/>
          </a:prstGeom>
          <a:noFill/>
        </p:spPr>
        <p:txBody>
          <a:bodyPr wrap="square" rtlCol="0">
            <a:spAutoFit/>
          </a:bodyPr>
          <a:lstStyle/>
          <a:p>
            <a:r>
              <a:rPr lang="ja-JP" altLang="en-US" sz="1400" dirty="0" smtClean="0"/>
              <a:t>市町村</a:t>
            </a:r>
            <a:r>
              <a:rPr lang="ja-JP" altLang="en-US" sz="1400" dirty="0"/>
              <a:t>が行う</a:t>
            </a:r>
            <a:r>
              <a:rPr lang="ja-JP" altLang="en-US" sz="1400" dirty="0" smtClean="0"/>
              <a:t>障害者</a:t>
            </a:r>
            <a:r>
              <a:rPr lang="ja-JP" altLang="en-US" sz="1400" dirty="0"/>
              <a:t>地域生活支援事業の「移動支援事業」についてお尋ねします</a:t>
            </a:r>
            <a:r>
              <a:rPr lang="ja-JP" altLang="en-US" sz="1400" dirty="0" smtClean="0"/>
              <a:t>。</a:t>
            </a:r>
            <a:endParaRPr lang="en-US" altLang="ja-JP" sz="1400" dirty="0" smtClean="0"/>
          </a:p>
          <a:p>
            <a:r>
              <a:rPr lang="ja-JP" altLang="en-US" sz="1400" dirty="0" smtClean="0"/>
              <a:t>下記のチェックシートの質問に答えて、貴市町村の状況をご確認ください。</a:t>
            </a:r>
            <a:endParaRPr lang="en-US" altLang="ja-JP" sz="1400" dirty="0" smtClean="0"/>
          </a:p>
          <a:p>
            <a:r>
              <a:rPr lang="ja-JP" altLang="en-US" sz="1400" dirty="0" smtClean="0"/>
              <a:t>チェックシートの結果（</a:t>
            </a:r>
            <a:r>
              <a:rPr lang="en-US" altLang="ja-JP" sz="1400" dirty="0" smtClean="0"/>
              <a:t>A</a:t>
            </a:r>
            <a:r>
              <a:rPr lang="ja-JP" altLang="en-US" sz="1400" dirty="0" smtClean="0"/>
              <a:t>～</a:t>
            </a:r>
            <a:r>
              <a:rPr lang="en-US" altLang="ja-JP" sz="1400" dirty="0" smtClean="0"/>
              <a:t>K</a:t>
            </a:r>
            <a:r>
              <a:rPr lang="ja-JP" altLang="en-US" sz="1400" dirty="0" smtClean="0"/>
              <a:t>）に該当する情報をご提供ください。</a:t>
            </a:r>
            <a:endParaRPr kumimoji="1" lang="ja-JP" altLang="en-US" sz="1400" dirty="0"/>
          </a:p>
        </p:txBody>
      </p:sp>
      <p:sp>
        <p:nvSpPr>
          <p:cNvPr id="23" name="フローチャート: 処理 22"/>
          <p:cNvSpPr/>
          <p:nvPr/>
        </p:nvSpPr>
        <p:spPr>
          <a:xfrm>
            <a:off x="9173775" y="4477870"/>
            <a:ext cx="1261143" cy="87341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通勤目的で使えますか</a:t>
            </a:r>
            <a:endParaRPr kumimoji="1" lang="ja-JP" altLang="en-US" sz="1600" b="1" dirty="0"/>
          </a:p>
        </p:txBody>
      </p:sp>
      <p:cxnSp>
        <p:nvCxnSpPr>
          <p:cNvPr id="25" name="直線矢印コネクタ 24"/>
          <p:cNvCxnSpPr>
            <a:endCxn id="69" idx="1"/>
          </p:cNvCxnSpPr>
          <p:nvPr/>
        </p:nvCxnSpPr>
        <p:spPr>
          <a:xfrm>
            <a:off x="3213846" y="4619325"/>
            <a:ext cx="632013" cy="820007"/>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16" idx="3"/>
            <a:endCxn id="20" idx="1"/>
          </p:cNvCxnSpPr>
          <p:nvPr/>
        </p:nvCxnSpPr>
        <p:spPr>
          <a:xfrm flipV="1">
            <a:off x="3213848" y="4149606"/>
            <a:ext cx="334559" cy="469719"/>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stCxn id="20" idx="3"/>
            <a:endCxn id="61" idx="1"/>
          </p:cNvCxnSpPr>
          <p:nvPr/>
        </p:nvCxnSpPr>
        <p:spPr>
          <a:xfrm flipV="1">
            <a:off x="4827495" y="2733370"/>
            <a:ext cx="468291" cy="1416236"/>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4" name="直線矢印コネクタ 33"/>
          <p:cNvCxnSpPr>
            <a:stCxn id="20" idx="3"/>
            <a:endCxn id="17" idx="1"/>
          </p:cNvCxnSpPr>
          <p:nvPr/>
        </p:nvCxnSpPr>
        <p:spPr>
          <a:xfrm>
            <a:off x="4827495" y="4149606"/>
            <a:ext cx="495153" cy="1376188"/>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p:cNvCxnSpPr>
            <a:stCxn id="64" idx="3"/>
            <a:endCxn id="19" idx="1"/>
          </p:cNvCxnSpPr>
          <p:nvPr/>
        </p:nvCxnSpPr>
        <p:spPr>
          <a:xfrm flipV="1">
            <a:off x="8619563" y="1270747"/>
            <a:ext cx="515111" cy="329454"/>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1" name="直線矢印コネクタ 40"/>
          <p:cNvCxnSpPr>
            <a:stCxn id="61" idx="3"/>
            <a:endCxn id="42" idx="1"/>
          </p:cNvCxnSpPr>
          <p:nvPr/>
        </p:nvCxnSpPr>
        <p:spPr>
          <a:xfrm>
            <a:off x="6844554" y="2733370"/>
            <a:ext cx="567783" cy="817263"/>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42" name="フローチャート: 処理 41"/>
          <p:cNvSpPr/>
          <p:nvPr/>
        </p:nvSpPr>
        <p:spPr>
          <a:xfrm>
            <a:off x="7412337" y="3094042"/>
            <a:ext cx="1220675" cy="91318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通学目的で使えますか</a:t>
            </a:r>
            <a:endParaRPr kumimoji="1" lang="ja-JP" altLang="en-US" sz="1600" b="1" dirty="0"/>
          </a:p>
        </p:txBody>
      </p:sp>
      <p:cxnSp>
        <p:nvCxnSpPr>
          <p:cNvPr id="44" name="直線矢印コネクタ 43"/>
          <p:cNvCxnSpPr>
            <a:stCxn id="17" idx="3"/>
            <a:endCxn id="197" idx="1"/>
          </p:cNvCxnSpPr>
          <p:nvPr/>
        </p:nvCxnSpPr>
        <p:spPr>
          <a:xfrm>
            <a:off x="6831105" y="5525794"/>
            <a:ext cx="891992" cy="576926"/>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17" idx="3"/>
            <a:endCxn id="70" idx="1"/>
          </p:cNvCxnSpPr>
          <p:nvPr/>
        </p:nvCxnSpPr>
        <p:spPr>
          <a:xfrm flipV="1">
            <a:off x="6831105" y="5197290"/>
            <a:ext cx="587441" cy="328504"/>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1" name="フローチャート: 処理 60"/>
          <p:cNvSpPr/>
          <p:nvPr/>
        </p:nvSpPr>
        <p:spPr>
          <a:xfrm>
            <a:off x="5295786" y="2118423"/>
            <a:ext cx="1548768" cy="1229894"/>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solidFill>
                  <a:schemeClr val="tx1"/>
                </a:solidFill>
              </a:rPr>
              <a:t>提供団体は居宅介護事業所であることが条件ですか</a:t>
            </a:r>
            <a:endParaRPr kumimoji="1" lang="ja-JP" altLang="en-US" sz="1600" b="1" dirty="0">
              <a:solidFill>
                <a:schemeClr val="tx1"/>
              </a:solidFill>
            </a:endParaRPr>
          </a:p>
        </p:txBody>
      </p:sp>
      <p:sp>
        <p:nvSpPr>
          <p:cNvPr id="64" name="フローチャート: 処理 63"/>
          <p:cNvSpPr/>
          <p:nvPr/>
        </p:nvSpPr>
        <p:spPr>
          <a:xfrm>
            <a:off x="7428613" y="1129554"/>
            <a:ext cx="1190950" cy="941294"/>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t>通学目的で使えますか</a:t>
            </a:r>
            <a:endParaRPr kumimoji="1" lang="ja-JP" altLang="en-US" sz="1600" b="1" dirty="0"/>
          </a:p>
        </p:txBody>
      </p:sp>
      <p:cxnSp>
        <p:nvCxnSpPr>
          <p:cNvPr id="66" name="直線矢印コネクタ 65"/>
          <p:cNvCxnSpPr>
            <a:stCxn id="61" idx="3"/>
            <a:endCxn id="64" idx="1"/>
          </p:cNvCxnSpPr>
          <p:nvPr/>
        </p:nvCxnSpPr>
        <p:spPr>
          <a:xfrm flipV="1">
            <a:off x="6844554" y="1600201"/>
            <a:ext cx="584059" cy="1133169"/>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70" name="フローチャート: 処理 69"/>
          <p:cNvSpPr/>
          <p:nvPr/>
        </p:nvSpPr>
        <p:spPr>
          <a:xfrm>
            <a:off x="7418546" y="4719920"/>
            <a:ext cx="1214465" cy="95474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600" b="1" dirty="0" smtClean="0">
                <a:solidFill>
                  <a:schemeClr val="tx1"/>
                </a:solidFill>
              </a:rPr>
              <a:t>通学目的で使えますか</a:t>
            </a:r>
            <a:endParaRPr kumimoji="1" lang="ja-JP" altLang="en-US" sz="1600" b="1" dirty="0">
              <a:solidFill>
                <a:schemeClr val="tx1"/>
              </a:solidFill>
            </a:endParaRPr>
          </a:p>
        </p:txBody>
      </p:sp>
      <p:cxnSp>
        <p:nvCxnSpPr>
          <p:cNvPr id="80" name="直線矢印コネクタ 79"/>
          <p:cNvCxnSpPr>
            <a:stCxn id="64" idx="3"/>
            <a:endCxn id="215" idx="1"/>
          </p:cNvCxnSpPr>
          <p:nvPr/>
        </p:nvCxnSpPr>
        <p:spPr>
          <a:xfrm>
            <a:off x="8619563" y="1600201"/>
            <a:ext cx="869579" cy="593908"/>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82" name="直線矢印コネクタ 81"/>
          <p:cNvCxnSpPr>
            <a:stCxn id="70" idx="3"/>
            <a:endCxn id="23" idx="1"/>
          </p:cNvCxnSpPr>
          <p:nvPr/>
        </p:nvCxnSpPr>
        <p:spPr>
          <a:xfrm flipV="1">
            <a:off x="8633011" y="4914576"/>
            <a:ext cx="540764" cy="282714"/>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84" name="直線矢印コネクタ 83"/>
          <p:cNvCxnSpPr>
            <a:stCxn id="70" idx="3"/>
            <a:endCxn id="284" idx="1"/>
          </p:cNvCxnSpPr>
          <p:nvPr/>
        </p:nvCxnSpPr>
        <p:spPr>
          <a:xfrm>
            <a:off x="8633011" y="5197290"/>
            <a:ext cx="896472" cy="587183"/>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93" name="直線矢印コネクタ 92"/>
          <p:cNvCxnSpPr>
            <a:stCxn id="42" idx="3"/>
            <a:endCxn id="112" idx="1"/>
          </p:cNvCxnSpPr>
          <p:nvPr/>
        </p:nvCxnSpPr>
        <p:spPr>
          <a:xfrm flipV="1">
            <a:off x="8633012" y="3139889"/>
            <a:ext cx="543886" cy="410744"/>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95" name="直線矢印コネクタ 94"/>
          <p:cNvCxnSpPr>
            <a:stCxn id="42" idx="3"/>
            <a:endCxn id="273" idx="1"/>
          </p:cNvCxnSpPr>
          <p:nvPr/>
        </p:nvCxnSpPr>
        <p:spPr>
          <a:xfrm>
            <a:off x="8633012" y="3550633"/>
            <a:ext cx="887506" cy="517100"/>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112" name="フローチャート: 処理 111"/>
          <p:cNvSpPr/>
          <p:nvPr/>
        </p:nvSpPr>
        <p:spPr>
          <a:xfrm>
            <a:off x="9176898" y="2675965"/>
            <a:ext cx="1258020" cy="927847"/>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b="1" dirty="0" smtClean="0"/>
              <a:t>通勤目的で使えますか</a:t>
            </a:r>
            <a:endParaRPr kumimoji="1" lang="ja-JP" altLang="en-US" sz="1600" b="1" dirty="0"/>
          </a:p>
        </p:txBody>
      </p:sp>
      <p:cxnSp>
        <p:nvCxnSpPr>
          <p:cNvPr id="134" name="直線矢印コネクタ 133"/>
          <p:cNvCxnSpPr>
            <a:stCxn id="19" idx="3"/>
            <a:endCxn id="335" idx="1"/>
          </p:cNvCxnSpPr>
          <p:nvPr/>
        </p:nvCxnSpPr>
        <p:spPr>
          <a:xfrm flipV="1">
            <a:off x="10381130" y="988355"/>
            <a:ext cx="591672" cy="282392"/>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5" name="直線矢印コネクタ 134"/>
          <p:cNvCxnSpPr>
            <a:stCxn id="112" idx="3"/>
            <a:endCxn id="344" idx="1"/>
          </p:cNvCxnSpPr>
          <p:nvPr/>
        </p:nvCxnSpPr>
        <p:spPr>
          <a:xfrm flipV="1">
            <a:off x="10434918" y="2812675"/>
            <a:ext cx="506506" cy="327214"/>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6" name="直線矢印コネクタ 135"/>
          <p:cNvCxnSpPr>
            <a:stCxn id="23" idx="3"/>
            <a:endCxn id="349" idx="1"/>
          </p:cNvCxnSpPr>
          <p:nvPr/>
        </p:nvCxnSpPr>
        <p:spPr>
          <a:xfrm flipV="1">
            <a:off x="10434918" y="4623545"/>
            <a:ext cx="502024" cy="291031"/>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2" name="直線矢印コネクタ 141"/>
          <p:cNvCxnSpPr>
            <a:stCxn id="23" idx="3"/>
            <a:endCxn id="350" idx="1"/>
          </p:cNvCxnSpPr>
          <p:nvPr/>
        </p:nvCxnSpPr>
        <p:spPr>
          <a:xfrm>
            <a:off x="10434918" y="4914576"/>
            <a:ext cx="493060" cy="385802"/>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143" name="直線矢印コネクタ 142"/>
          <p:cNvCxnSpPr>
            <a:stCxn id="112" idx="3"/>
            <a:endCxn id="346" idx="1"/>
          </p:cNvCxnSpPr>
          <p:nvPr/>
        </p:nvCxnSpPr>
        <p:spPr>
          <a:xfrm>
            <a:off x="10434918" y="3139889"/>
            <a:ext cx="524435" cy="363069"/>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144" name="直線矢印コネクタ 143"/>
          <p:cNvCxnSpPr>
            <a:stCxn id="19" idx="3"/>
            <a:endCxn id="337" idx="1"/>
          </p:cNvCxnSpPr>
          <p:nvPr/>
        </p:nvCxnSpPr>
        <p:spPr>
          <a:xfrm>
            <a:off x="10381130" y="1270747"/>
            <a:ext cx="582705" cy="394444"/>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211" name="直線矢印コネクタ 210"/>
          <p:cNvCxnSpPr/>
          <p:nvPr/>
        </p:nvCxnSpPr>
        <p:spPr>
          <a:xfrm flipV="1">
            <a:off x="2325475" y="2624376"/>
            <a:ext cx="686261" cy="10682"/>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14" name="直線矢印コネクタ 213"/>
          <p:cNvCxnSpPr/>
          <p:nvPr/>
        </p:nvCxnSpPr>
        <p:spPr>
          <a:xfrm flipV="1">
            <a:off x="2325475" y="2905653"/>
            <a:ext cx="686261" cy="6157"/>
          </a:xfrm>
          <a:prstGeom prst="straightConnector1">
            <a:avLst/>
          </a:prstGeom>
          <a:ln w="28575">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220" name="テキスト ボックス 219"/>
          <p:cNvSpPr txBox="1"/>
          <p:nvPr/>
        </p:nvSpPr>
        <p:spPr>
          <a:xfrm>
            <a:off x="1601308" y="2422847"/>
            <a:ext cx="728965" cy="338554"/>
          </a:xfrm>
          <a:prstGeom prst="rect">
            <a:avLst/>
          </a:prstGeom>
          <a:noFill/>
        </p:spPr>
        <p:txBody>
          <a:bodyPr wrap="square" rtlCol="0">
            <a:spAutoFit/>
          </a:bodyPr>
          <a:lstStyle/>
          <a:p>
            <a:r>
              <a:rPr lang="ja-JP" altLang="en-US" sz="1600" dirty="0" smtClean="0"/>
              <a:t>は　い</a:t>
            </a:r>
            <a:endParaRPr kumimoji="1" lang="ja-JP" altLang="en-US" sz="1600" dirty="0"/>
          </a:p>
        </p:txBody>
      </p:sp>
      <p:sp>
        <p:nvSpPr>
          <p:cNvPr id="223" name="テキスト ボックス 222"/>
          <p:cNvSpPr txBox="1"/>
          <p:nvPr/>
        </p:nvSpPr>
        <p:spPr>
          <a:xfrm>
            <a:off x="11025626" y="143673"/>
            <a:ext cx="969152" cy="407655"/>
          </a:xfrm>
          <a:prstGeom prst="rect">
            <a:avLst/>
          </a:prstGeom>
          <a:solidFill>
            <a:schemeClr val="accent2">
              <a:lumMod val="20000"/>
              <a:lumOff val="80000"/>
            </a:schemeClr>
          </a:solidFill>
        </p:spPr>
        <p:txBody>
          <a:bodyPr wrap="square" rtlCol="0">
            <a:spAutoFit/>
          </a:bodyPr>
          <a:lstStyle/>
          <a:p>
            <a:pPr algn="ctr"/>
            <a:r>
              <a:rPr lang="ja-JP" altLang="en-US" sz="2000" dirty="0"/>
              <a:t>１</a:t>
            </a:r>
            <a:r>
              <a:rPr lang="ja-JP" altLang="en-US" sz="2000" dirty="0" smtClean="0"/>
              <a:t>枚目</a:t>
            </a:r>
            <a:endParaRPr kumimoji="1" lang="ja-JP" altLang="en-US" sz="2000" dirty="0"/>
          </a:p>
        </p:txBody>
      </p:sp>
      <p:sp>
        <p:nvSpPr>
          <p:cNvPr id="230" name="テキスト ボックス 229"/>
          <p:cNvSpPr txBox="1"/>
          <p:nvPr/>
        </p:nvSpPr>
        <p:spPr>
          <a:xfrm>
            <a:off x="1613064" y="2695223"/>
            <a:ext cx="845334" cy="338554"/>
          </a:xfrm>
          <a:prstGeom prst="rect">
            <a:avLst/>
          </a:prstGeom>
          <a:noFill/>
        </p:spPr>
        <p:txBody>
          <a:bodyPr wrap="square" rtlCol="0">
            <a:spAutoFit/>
          </a:bodyPr>
          <a:lstStyle/>
          <a:p>
            <a:r>
              <a:rPr lang="ja-JP" altLang="en-US" sz="1600" dirty="0" smtClean="0"/>
              <a:t>いいえ</a:t>
            </a:r>
            <a:endParaRPr kumimoji="1" lang="ja-JP" altLang="en-US" sz="1600" dirty="0"/>
          </a:p>
        </p:txBody>
      </p:sp>
      <p:sp>
        <p:nvSpPr>
          <p:cNvPr id="293" name="テキスト ボックス 292"/>
          <p:cNvSpPr txBox="1"/>
          <p:nvPr/>
        </p:nvSpPr>
        <p:spPr>
          <a:xfrm>
            <a:off x="398801" y="5953644"/>
            <a:ext cx="4711081" cy="646331"/>
          </a:xfrm>
          <a:prstGeom prst="rect">
            <a:avLst/>
          </a:prstGeom>
          <a:noFill/>
        </p:spPr>
        <p:txBody>
          <a:bodyPr wrap="square" rtlCol="0">
            <a:spAutoFit/>
          </a:bodyPr>
          <a:lstStyle/>
          <a:p>
            <a:r>
              <a:rPr lang="ja-JP" altLang="en-US" sz="1200" dirty="0" smtClean="0"/>
              <a:t>注１：「</a:t>
            </a:r>
            <a:r>
              <a:rPr lang="ja-JP" altLang="en-US" sz="1200" dirty="0"/>
              <a:t>使えますか？」とは「移動支援事業のサービスと</a:t>
            </a:r>
            <a:r>
              <a:rPr lang="ja-JP" altLang="en-US" sz="1200" dirty="0" smtClean="0"/>
              <a:t>して認められて</a:t>
            </a:r>
            <a:r>
              <a:rPr lang="ja-JP" altLang="en-US" sz="1200" dirty="0"/>
              <a:t>いますか？」という</a:t>
            </a:r>
            <a:r>
              <a:rPr lang="ja-JP" altLang="en-US" sz="1200" dirty="0" smtClean="0"/>
              <a:t>意味とお考え下さい。</a:t>
            </a:r>
            <a:endParaRPr lang="en-US" altLang="ja-JP" sz="1200" dirty="0" smtClean="0"/>
          </a:p>
          <a:p>
            <a:r>
              <a:rPr lang="ja-JP" altLang="en-US" sz="1200" dirty="0" smtClean="0"/>
              <a:t>注２：条件付きで「はい」という場合は「はい」に進んでください。</a:t>
            </a:r>
            <a:endParaRPr kumimoji="1" lang="ja-JP" altLang="en-US" sz="1200" dirty="0"/>
          </a:p>
        </p:txBody>
      </p:sp>
      <p:sp>
        <p:nvSpPr>
          <p:cNvPr id="7" name="円/楕円 6"/>
          <p:cNvSpPr/>
          <p:nvPr/>
        </p:nvSpPr>
        <p:spPr>
          <a:xfrm>
            <a:off x="847165" y="3765175"/>
            <a:ext cx="430306" cy="1815353"/>
          </a:xfrm>
          <a:prstGeom prst="ellipse">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rPr>
              <a:t>スタート</a:t>
            </a:r>
            <a:endParaRPr kumimoji="1" lang="ja-JP" altLang="en-US" dirty="0">
              <a:solidFill>
                <a:schemeClr val="tx1"/>
              </a:solidFill>
            </a:endParaRPr>
          </a:p>
        </p:txBody>
      </p:sp>
      <p:sp>
        <p:nvSpPr>
          <p:cNvPr id="69" name="角丸四角形 68"/>
          <p:cNvSpPr/>
          <p:nvPr/>
        </p:nvSpPr>
        <p:spPr>
          <a:xfrm>
            <a:off x="3845859" y="5136773"/>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latin typeface="Arial Black" panose="020B0A04020102020204" pitchFamily="34" charset="0"/>
              </a:rPr>
              <a:t>A</a:t>
            </a:r>
            <a:endParaRPr kumimoji="1" lang="ja-JP" altLang="en-US" sz="3200" dirty="0">
              <a:solidFill>
                <a:schemeClr val="tx1"/>
              </a:solidFill>
              <a:latin typeface="Arial Black" panose="020B0A04020102020204" pitchFamily="34" charset="0"/>
            </a:endParaRPr>
          </a:p>
        </p:txBody>
      </p:sp>
      <p:sp>
        <p:nvSpPr>
          <p:cNvPr id="197" name="角丸四角形 196"/>
          <p:cNvSpPr/>
          <p:nvPr/>
        </p:nvSpPr>
        <p:spPr>
          <a:xfrm>
            <a:off x="7723097" y="5800161"/>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latin typeface="Arial Black" panose="020B0A04020102020204" pitchFamily="34" charset="0"/>
              </a:rPr>
              <a:t>B</a:t>
            </a:r>
            <a:endParaRPr kumimoji="1" lang="ja-JP" altLang="en-US" sz="3200" dirty="0">
              <a:solidFill>
                <a:schemeClr val="tx1"/>
              </a:solidFill>
              <a:latin typeface="Arial Black" panose="020B0A04020102020204" pitchFamily="34" charset="0"/>
            </a:endParaRPr>
          </a:p>
        </p:txBody>
      </p:sp>
      <p:sp>
        <p:nvSpPr>
          <p:cNvPr id="215" name="角丸四角形 214"/>
          <p:cNvSpPr/>
          <p:nvPr/>
        </p:nvSpPr>
        <p:spPr>
          <a:xfrm>
            <a:off x="9489142" y="1891550"/>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a:solidFill>
                  <a:schemeClr val="tx1"/>
                </a:solidFill>
                <a:latin typeface="Arial Black" panose="020B0A04020102020204" pitchFamily="34" charset="0"/>
              </a:rPr>
              <a:t>E</a:t>
            </a:r>
            <a:endParaRPr kumimoji="1" lang="ja-JP" altLang="en-US" sz="3200" dirty="0">
              <a:solidFill>
                <a:schemeClr val="tx1"/>
              </a:solidFill>
              <a:latin typeface="Arial Black" panose="020B0A04020102020204" pitchFamily="34" charset="0"/>
            </a:endParaRPr>
          </a:p>
        </p:txBody>
      </p:sp>
      <p:sp>
        <p:nvSpPr>
          <p:cNvPr id="273" name="角丸四角形 272"/>
          <p:cNvSpPr/>
          <p:nvPr/>
        </p:nvSpPr>
        <p:spPr>
          <a:xfrm>
            <a:off x="9520518" y="3765174"/>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D</a:t>
            </a:r>
            <a:endParaRPr kumimoji="1" lang="ja-JP" altLang="en-US" sz="3200" dirty="0">
              <a:solidFill>
                <a:schemeClr val="tx1"/>
              </a:solidFill>
              <a:latin typeface="Arial Black" panose="020B0A04020102020204" pitchFamily="34" charset="0"/>
            </a:endParaRPr>
          </a:p>
        </p:txBody>
      </p:sp>
      <p:sp>
        <p:nvSpPr>
          <p:cNvPr id="284" name="角丸四角形 283"/>
          <p:cNvSpPr/>
          <p:nvPr/>
        </p:nvSpPr>
        <p:spPr>
          <a:xfrm>
            <a:off x="9529483" y="5481914"/>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latin typeface="Arial Black" panose="020B0A04020102020204" pitchFamily="34" charset="0"/>
              </a:rPr>
              <a:t>C</a:t>
            </a:r>
            <a:endParaRPr kumimoji="1" lang="ja-JP" altLang="en-US" sz="3200" dirty="0">
              <a:solidFill>
                <a:schemeClr val="tx1"/>
              </a:solidFill>
              <a:latin typeface="Arial Black" panose="020B0A04020102020204" pitchFamily="34" charset="0"/>
            </a:endParaRPr>
          </a:p>
        </p:txBody>
      </p:sp>
      <p:sp>
        <p:nvSpPr>
          <p:cNvPr id="334" name="右矢印 333"/>
          <p:cNvSpPr/>
          <p:nvPr/>
        </p:nvSpPr>
        <p:spPr>
          <a:xfrm>
            <a:off x="1277471" y="4410635"/>
            <a:ext cx="309282" cy="591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角丸四角形 334"/>
          <p:cNvSpPr/>
          <p:nvPr/>
        </p:nvSpPr>
        <p:spPr>
          <a:xfrm>
            <a:off x="10972802" y="685796"/>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K</a:t>
            </a:r>
            <a:endParaRPr kumimoji="1" lang="ja-JP" altLang="en-US" sz="3200" dirty="0">
              <a:solidFill>
                <a:schemeClr val="tx1"/>
              </a:solidFill>
              <a:latin typeface="Arial Black" panose="020B0A04020102020204" pitchFamily="34" charset="0"/>
            </a:endParaRPr>
          </a:p>
        </p:txBody>
      </p:sp>
      <p:sp>
        <p:nvSpPr>
          <p:cNvPr id="337" name="角丸四角形 336"/>
          <p:cNvSpPr/>
          <p:nvPr/>
        </p:nvSpPr>
        <p:spPr>
          <a:xfrm>
            <a:off x="10963835" y="1362632"/>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J</a:t>
            </a:r>
            <a:endParaRPr kumimoji="1" lang="ja-JP" altLang="en-US" sz="3200" dirty="0">
              <a:solidFill>
                <a:schemeClr val="tx1"/>
              </a:solidFill>
              <a:latin typeface="Arial Black" panose="020B0A04020102020204" pitchFamily="34" charset="0"/>
            </a:endParaRPr>
          </a:p>
        </p:txBody>
      </p:sp>
      <p:sp>
        <p:nvSpPr>
          <p:cNvPr id="344" name="角丸四角形 343"/>
          <p:cNvSpPr/>
          <p:nvPr/>
        </p:nvSpPr>
        <p:spPr>
          <a:xfrm>
            <a:off x="10941424" y="2510116"/>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a:solidFill>
                  <a:schemeClr val="tx1"/>
                </a:solidFill>
                <a:latin typeface="Arial Black" panose="020B0A04020102020204" pitchFamily="34" charset="0"/>
              </a:rPr>
              <a:t>I</a:t>
            </a:r>
            <a:endParaRPr kumimoji="1" lang="ja-JP" altLang="en-US" sz="3200" dirty="0">
              <a:solidFill>
                <a:schemeClr val="tx1"/>
              </a:solidFill>
              <a:latin typeface="Arial Black" panose="020B0A04020102020204" pitchFamily="34" charset="0"/>
            </a:endParaRPr>
          </a:p>
        </p:txBody>
      </p:sp>
      <p:sp>
        <p:nvSpPr>
          <p:cNvPr id="346" name="角丸四角形 345"/>
          <p:cNvSpPr/>
          <p:nvPr/>
        </p:nvSpPr>
        <p:spPr>
          <a:xfrm>
            <a:off x="10959353" y="3200399"/>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H</a:t>
            </a:r>
            <a:endParaRPr kumimoji="1" lang="ja-JP" altLang="en-US" sz="3200" dirty="0">
              <a:solidFill>
                <a:schemeClr val="tx1"/>
              </a:solidFill>
              <a:latin typeface="Arial Black" panose="020B0A04020102020204" pitchFamily="34" charset="0"/>
            </a:endParaRPr>
          </a:p>
        </p:txBody>
      </p:sp>
      <p:sp>
        <p:nvSpPr>
          <p:cNvPr id="349" name="角丸四角形 348"/>
          <p:cNvSpPr/>
          <p:nvPr/>
        </p:nvSpPr>
        <p:spPr>
          <a:xfrm>
            <a:off x="10936942" y="4320986"/>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G</a:t>
            </a:r>
            <a:endParaRPr kumimoji="1" lang="ja-JP" altLang="en-US" sz="3200" dirty="0">
              <a:solidFill>
                <a:schemeClr val="tx1"/>
              </a:solidFill>
              <a:latin typeface="Arial Black" panose="020B0A04020102020204" pitchFamily="34" charset="0"/>
            </a:endParaRPr>
          </a:p>
        </p:txBody>
      </p:sp>
      <p:sp>
        <p:nvSpPr>
          <p:cNvPr id="350" name="角丸四角形 349"/>
          <p:cNvSpPr/>
          <p:nvPr/>
        </p:nvSpPr>
        <p:spPr>
          <a:xfrm>
            <a:off x="10927978" y="4997819"/>
            <a:ext cx="605117" cy="605117"/>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Arial Black" panose="020B0A04020102020204" pitchFamily="34" charset="0"/>
              </a:rPr>
              <a:t>F</a:t>
            </a:r>
            <a:endParaRPr kumimoji="1" lang="ja-JP" altLang="en-US" sz="32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80080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33083" y="241773"/>
            <a:ext cx="6530788" cy="5935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dirty="0" smtClean="0"/>
              <a:t>チェックシートの結果別・ご提供いただきたい情報</a:t>
            </a:r>
            <a:endParaRPr lang="ja-JP" altLang="en-US" sz="2400" dirty="0"/>
          </a:p>
        </p:txBody>
      </p:sp>
      <p:sp>
        <p:nvSpPr>
          <p:cNvPr id="11" name="テキスト ボックス 10"/>
          <p:cNvSpPr txBox="1"/>
          <p:nvPr/>
        </p:nvSpPr>
        <p:spPr>
          <a:xfrm>
            <a:off x="373258" y="3383386"/>
            <a:ext cx="5472545" cy="3016210"/>
          </a:xfrm>
          <a:prstGeom prst="rect">
            <a:avLst/>
          </a:prstGeom>
          <a:solidFill>
            <a:schemeClr val="accent1">
              <a:lumMod val="20000"/>
              <a:lumOff val="80000"/>
            </a:schemeClr>
          </a:solidFill>
        </p:spPr>
        <p:txBody>
          <a:bodyPr wrap="square" rtlCol="0">
            <a:spAutoFit/>
          </a:bodyPr>
          <a:lstStyle/>
          <a:p>
            <a:r>
              <a:rPr lang="en-US" altLang="ja-JP" sz="2000" dirty="0" smtClean="0"/>
              <a:t>【</a:t>
            </a:r>
            <a:r>
              <a:rPr lang="ja-JP" altLang="en-US" sz="2000" dirty="0" smtClean="0"/>
              <a:t>１</a:t>
            </a:r>
            <a:r>
              <a:rPr lang="en-US" altLang="ja-JP" sz="2000" dirty="0" smtClean="0"/>
              <a:t>】</a:t>
            </a:r>
            <a:r>
              <a:rPr lang="ja-JP" altLang="ja-JP" sz="2000" dirty="0" smtClean="0"/>
              <a:t>通学</a:t>
            </a:r>
            <a:r>
              <a:rPr lang="ja-JP" altLang="en-US" sz="2000" dirty="0" smtClean="0"/>
              <a:t>利用を認める</a:t>
            </a:r>
            <a:r>
              <a:rPr lang="ja-JP" altLang="ja-JP" sz="2000" dirty="0" smtClean="0"/>
              <a:t>場合</a:t>
            </a:r>
            <a:r>
              <a:rPr lang="ja-JP" altLang="en-US" sz="2000" dirty="0" smtClean="0"/>
              <a:t>の条件</a:t>
            </a:r>
            <a:endParaRPr lang="ja-JP" altLang="ja-JP" sz="2000" dirty="0"/>
          </a:p>
          <a:p>
            <a:r>
              <a:rPr lang="ja-JP" altLang="ja-JP" sz="1700" dirty="0"/>
              <a:t>１．親の入院や出産、負傷により送迎することができない</a:t>
            </a:r>
          </a:p>
          <a:p>
            <a:r>
              <a:rPr lang="ja-JP" altLang="ja-JP" sz="1700" dirty="0"/>
              <a:t>２．親が疾病により在宅療養中で、医師から運転を止められている</a:t>
            </a:r>
          </a:p>
          <a:p>
            <a:r>
              <a:rPr lang="ja-JP" altLang="ja-JP" sz="1700" dirty="0"/>
              <a:t>３．社会的に親が参加することがやむを得ないと認められる事情がある</a:t>
            </a:r>
          </a:p>
          <a:p>
            <a:r>
              <a:rPr lang="ja-JP" altLang="ja-JP" sz="1700" dirty="0"/>
              <a:t>　　（例；冠婚葬祭、他の兄弟の学校行事など）</a:t>
            </a:r>
          </a:p>
          <a:p>
            <a:r>
              <a:rPr lang="ja-JP" altLang="ja-JP" sz="1700" dirty="0"/>
              <a:t>４．親以外の家族で運転免許証をもつ者がいない</a:t>
            </a:r>
          </a:p>
          <a:p>
            <a:r>
              <a:rPr lang="ja-JP" altLang="ja-JP" sz="1700" dirty="0"/>
              <a:t>５．虐待の疑いがあるなどの継続的に通学の支援が必要なケース</a:t>
            </a:r>
          </a:p>
          <a:p>
            <a:r>
              <a:rPr lang="ja-JP" altLang="ja-JP" sz="1700" dirty="0"/>
              <a:t>６．</a:t>
            </a:r>
            <a:r>
              <a:rPr lang="ja-JP" altLang="ja-JP" sz="1700" dirty="0" smtClean="0"/>
              <a:t>その他</a:t>
            </a:r>
            <a:endParaRPr kumimoji="1" lang="ja-JP" altLang="en-US" sz="1700" dirty="0"/>
          </a:p>
        </p:txBody>
      </p:sp>
      <p:sp>
        <p:nvSpPr>
          <p:cNvPr id="12" name="テキスト ボックス 11"/>
          <p:cNvSpPr txBox="1"/>
          <p:nvPr/>
        </p:nvSpPr>
        <p:spPr>
          <a:xfrm>
            <a:off x="5971309" y="3375154"/>
            <a:ext cx="5936671" cy="3016210"/>
          </a:xfrm>
          <a:prstGeom prst="rect">
            <a:avLst/>
          </a:prstGeom>
          <a:solidFill>
            <a:schemeClr val="accent5">
              <a:lumMod val="20000"/>
              <a:lumOff val="80000"/>
            </a:schemeClr>
          </a:solidFill>
          <a:ln>
            <a:noFill/>
          </a:ln>
        </p:spPr>
        <p:txBody>
          <a:bodyPr wrap="square" rtlCol="0">
            <a:spAutoFit/>
          </a:bodyPr>
          <a:lstStyle/>
          <a:p>
            <a:r>
              <a:rPr lang="en-US" altLang="ja-JP" sz="2000" dirty="0" smtClean="0"/>
              <a:t>【</a:t>
            </a:r>
            <a:r>
              <a:rPr lang="ja-JP" altLang="en-US" sz="2000" dirty="0" smtClean="0"/>
              <a:t>２</a:t>
            </a:r>
            <a:r>
              <a:rPr lang="en-US" altLang="ja-JP" sz="2000" dirty="0" smtClean="0"/>
              <a:t>】</a:t>
            </a:r>
            <a:r>
              <a:rPr lang="ja-JP" altLang="ja-JP" sz="2000" dirty="0" smtClean="0"/>
              <a:t>通勤</a:t>
            </a:r>
            <a:r>
              <a:rPr lang="ja-JP" altLang="en-US" sz="2000" dirty="0" smtClean="0"/>
              <a:t>利用を認める</a:t>
            </a:r>
            <a:r>
              <a:rPr lang="ja-JP" altLang="ja-JP" sz="2000" dirty="0" smtClean="0"/>
              <a:t>場合</a:t>
            </a:r>
            <a:r>
              <a:rPr lang="ja-JP" altLang="en-US" sz="2000" dirty="0" smtClean="0"/>
              <a:t>の条件</a:t>
            </a:r>
            <a:endParaRPr lang="ja-JP" altLang="ja-JP" sz="2000" dirty="0"/>
          </a:p>
          <a:p>
            <a:r>
              <a:rPr lang="ja-JP" altLang="ja-JP" sz="1700" dirty="0"/>
              <a:t>１．主たる介護者の入院、疾病、負傷により送迎することができない</a:t>
            </a:r>
          </a:p>
          <a:p>
            <a:r>
              <a:rPr lang="ja-JP" altLang="ja-JP" sz="1700" dirty="0"/>
              <a:t>２．主たる介護者が疾病により在宅療養中であるが、医師から運転を止められている</a:t>
            </a:r>
          </a:p>
          <a:p>
            <a:r>
              <a:rPr lang="ja-JP" altLang="ja-JP" sz="1700" dirty="0"/>
              <a:t>３．社会的に主たる介護者が参加することがやむを得ないと認められる事情がある</a:t>
            </a:r>
          </a:p>
          <a:p>
            <a:r>
              <a:rPr lang="ja-JP" altLang="ja-JP" sz="1700" dirty="0"/>
              <a:t>　　（例；冠婚葬祭、地域行事への出席など）</a:t>
            </a:r>
          </a:p>
          <a:p>
            <a:r>
              <a:rPr lang="ja-JP" altLang="ja-JP" sz="1700" dirty="0"/>
              <a:t>４．主たる介護者以外の家族で運転免許証をもつ者がいない</a:t>
            </a:r>
          </a:p>
          <a:p>
            <a:r>
              <a:rPr lang="ja-JP" altLang="ja-JP" sz="1700" dirty="0"/>
              <a:t>５．通勤ルートを覚えるための、一時的な利用</a:t>
            </a:r>
          </a:p>
          <a:p>
            <a:r>
              <a:rPr lang="ja-JP" altLang="ja-JP" sz="1700" dirty="0"/>
              <a:t>６．</a:t>
            </a:r>
            <a:r>
              <a:rPr lang="ja-JP" altLang="ja-JP" sz="1700" dirty="0" smtClean="0"/>
              <a:t>その他</a:t>
            </a:r>
            <a:endParaRPr lang="ja-JP" altLang="ja-JP" sz="1700" dirty="0"/>
          </a:p>
        </p:txBody>
      </p:sp>
      <p:graphicFrame>
        <p:nvGraphicFramePr>
          <p:cNvPr id="14" name="表 13"/>
          <p:cNvGraphicFramePr>
            <a:graphicFrameLocks noGrp="1"/>
          </p:cNvGraphicFramePr>
          <p:nvPr>
            <p:extLst>
              <p:ext uri="{D42A27DB-BD31-4B8C-83A1-F6EECF244321}">
                <p14:modId xmlns:p14="http://schemas.microsoft.com/office/powerpoint/2010/main" val="841528416"/>
              </p:ext>
            </p:extLst>
          </p:nvPr>
        </p:nvGraphicFramePr>
        <p:xfrm>
          <a:off x="397688" y="914400"/>
          <a:ext cx="11523739" cy="2225040"/>
        </p:xfrm>
        <a:graphic>
          <a:graphicData uri="http://schemas.openxmlformats.org/drawingml/2006/table">
            <a:tbl>
              <a:tblPr firstRow="1" bandRow="1">
                <a:tableStyleId>{5940675A-B579-460E-94D1-54222C63F5DA}</a:tableStyleId>
              </a:tblPr>
              <a:tblGrid>
                <a:gridCol w="1184584"/>
                <a:gridCol w="10339155"/>
              </a:tblGrid>
              <a:tr h="353549">
                <a:tc>
                  <a:txBody>
                    <a:bodyPr/>
                    <a:lstStyle/>
                    <a:p>
                      <a:r>
                        <a:rPr kumimoji="1" lang="ja-JP" altLang="en-US" sz="2000" b="1" dirty="0" smtClean="0">
                          <a:latin typeface="Arial Black" panose="020B0A04020102020204" pitchFamily="34" charset="0"/>
                        </a:rPr>
                        <a:t>Ａ</a:t>
                      </a:r>
                      <a:endParaRPr kumimoji="1" lang="ja-JP" altLang="en-US" sz="2000" b="1" dirty="0">
                        <a:latin typeface="Arial Black" panose="020B0A04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移動支援事業の他に、通学や通勤に使える制度がある場合は、その名称や概要を</a:t>
                      </a:r>
                      <a:r>
                        <a:rPr lang="en-US" altLang="ja-JP" dirty="0" smtClean="0"/>
                        <a:t>3</a:t>
                      </a:r>
                      <a:r>
                        <a:rPr lang="ja-JP" altLang="en-US" dirty="0" smtClean="0"/>
                        <a:t>枚目にご記入ください。</a:t>
                      </a:r>
                      <a:endParaRPr lang="en-US" altLang="ja-JP" b="0" dirty="0" smtClean="0"/>
                    </a:p>
                  </a:txBody>
                  <a:tcPr/>
                </a:tc>
              </a:tr>
              <a:tr h="370840">
                <a:tc>
                  <a:txBody>
                    <a:bodyPr/>
                    <a:lstStyle/>
                    <a:p>
                      <a:r>
                        <a:rPr kumimoji="1" lang="ja-JP" altLang="en-US" sz="2000" b="1" dirty="0" smtClean="0">
                          <a:latin typeface="Arial Black" panose="020B0A04020102020204" pitchFamily="34" charset="0"/>
                        </a:rPr>
                        <a:t>Ｂ</a:t>
                      </a:r>
                      <a:endParaRPr kumimoji="1" lang="ja-JP" altLang="en-US" sz="2000" b="1" dirty="0">
                        <a:latin typeface="Arial Black" panose="020B0A04020102020204" pitchFamily="34" charset="0"/>
                      </a:endParaRPr>
                    </a:p>
                  </a:txBody>
                  <a:tcPr/>
                </a:tc>
                <a:tc>
                  <a:txBody>
                    <a:bodyPr/>
                    <a:lstStyle/>
                    <a:p>
                      <a:r>
                        <a:rPr kumimoji="1" lang="ja-JP" altLang="en-US" dirty="0" smtClean="0"/>
                        <a:t>どのような車なら使えるかを</a:t>
                      </a:r>
                      <a:r>
                        <a:rPr kumimoji="1" lang="en-US" altLang="ja-JP" dirty="0" smtClean="0"/>
                        <a:t>3</a:t>
                      </a:r>
                      <a:r>
                        <a:rPr kumimoji="1" lang="ja-JP" altLang="en-US" dirty="0" smtClean="0"/>
                        <a:t>枚目にご記入ください。</a:t>
                      </a:r>
                      <a:endParaRPr kumimoji="1" lang="en-US" altLang="ja-JP" dirty="0" smtClean="0"/>
                    </a:p>
                    <a:p>
                      <a:r>
                        <a:rPr lang="ja-JP" altLang="en-US" dirty="0" smtClean="0"/>
                        <a:t>　　　</a:t>
                      </a:r>
                      <a:r>
                        <a:rPr kumimoji="1" lang="ja-JP" altLang="en-US" dirty="0" smtClean="0"/>
                        <a:t>例：ヘルパー二人体制で、道路運送法上の許可・登録を受けずに送迎する、等。</a:t>
                      </a:r>
                      <a:endParaRPr kumimoji="1" lang="ja-JP" altLang="en-US" dirty="0"/>
                    </a:p>
                  </a:txBody>
                  <a:tcPr/>
                </a:tc>
              </a:tr>
              <a:tr h="370840">
                <a:tc>
                  <a:txBody>
                    <a:bodyPr/>
                    <a:lstStyle/>
                    <a:p>
                      <a:r>
                        <a:rPr kumimoji="1" lang="ja-JP" altLang="en-US" sz="2000" b="1" dirty="0" smtClean="0">
                          <a:latin typeface="Arial Black" panose="020B0A04020102020204" pitchFamily="34" charset="0"/>
                        </a:rPr>
                        <a:t>Ｃ．Ｄ．Ｅ</a:t>
                      </a:r>
                      <a:endParaRPr kumimoji="1" lang="ja-JP" altLang="en-US" sz="2000" b="1" dirty="0">
                        <a:latin typeface="Arial Black" panose="020B0A04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移動支援事業の他に、通学や通勤に使える制度がある場合は、その名称や概要をお答えください。</a:t>
                      </a:r>
                      <a:endParaRPr kumimoji="1" lang="ja-JP" altLang="en-US" dirty="0"/>
                    </a:p>
                  </a:txBody>
                  <a:tcPr/>
                </a:tc>
              </a:tr>
              <a:tr h="370840">
                <a:tc>
                  <a:txBody>
                    <a:bodyPr/>
                    <a:lstStyle/>
                    <a:p>
                      <a:r>
                        <a:rPr kumimoji="1" lang="ja-JP" altLang="en-US" sz="2000" b="1" dirty="0" smtClean="0">
                          <a:latin typeface="Arial Black" panose="020B0A04020102020204" pitchFamily="34" charset="0"/>
                        </a:rPr>
                        <a:t>Ｆ．Ｈ．Ｊ</a:t>
                      </a:r>
                      <a:endParaRPr kumimoji="1" lang="ja-JP" altLang="en-US" sz="2000" b="1" dirty="0">
                        <a:latin typeface="Arial Black" panose="020B0A04020102020204" pitchFamily="34" charset="0"/>
                      </a:endParaRPr>
                    </a:p>
                  </a:txBody>
                  <a:tcPr/>
                </a:tc>
                <a:tc>
                  <a:txBody>
                    <a:bodyPr/>
                    <a:lstStyle/>
                    <a:p>
                      <a:r>
                        <a:rPr kumimoji="1" lang="ja-JP" altLang="en-US" dirty="0" smtClean="0"/>
                        <a:t>下記</a:t>
                      </a:r>
                      <a:r>
                        <a:rPr kumimoji="1" lang="en-US" altLang="ja-JP" dirty="0" smtClean="0"/>
                        <a:t>【</a:t>
                      </a:r>
                      <a:r>
                        <a:rPr kumimoji="1" lang="ja-JP" altLang="en-US" smtClean="0"/>
                        <a:t>１</a:t>
                      </a:r>
                      <a:r>
                        <a:rPr kumimoji="1" lang="en-US" altLang="ja-JP" smtClean="0"/>
                        <a:t>】</a:t>
                      </a:r>
                      <a:r>
                        <a:rPr kumimoji="1" lang="ja-JP" altLang="en-US" dirty="0" smtClean="0"/>
                        <a:t>の中から選んで、</a:t>
                      </a:r>
                      <a:r>
                        <a:rPr kumimoji="1" lang="en-US" altLang="ja-JP" dirty="0" smtClean="0"/>
                        <a:t>3</a:t>
                      </a:r>
                      <a:r>
                        <a:rPr kumimoji="1" lang="ja-JP" altLang="en-US" dirty="0" smtClean="0"/>
                        <a:t>枚目にご記入ください（複数回答可）。</a:t>
                      </a:r>
                      <a:endParaRPr kumimoji="1" lang="ja-JP" altLang="en-US" dirty="0"/>
                    </a:p>
                  </a:txBody>
                  <a:tcPr/>
                </a:tc>
              </a:tr>
              <a:tr h="370840">
                <a:tc>
                  <a:txBody>
                    <a:bodyPr/>
                    <a:lstStyle/>
                    <a:p>
                      <a:r>
                        <a:rPr kumimoji="1" lang="ja-JP" altLang="en-US" sz="2000" b="1" dirty="0" smtClean="0">
                          <a:latin typeface="Arial Black" panose="020B0A04020102020204" pitchFamily="34" charset="0"/>
                        </a:rPr>
                        <a:t>Ｇ．Ｉ．Ｋ</a:t>
                      </a:r>
                      <a:endParaRPr kumimoji="1" lang="ja-JP" altLang="en-US" sz="2000" b="1" dirty="0">
                        <a:latin typeface="Arial Black" panose="020B0A04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下記</a:t>
                      </a:r>
                      <a:r>
                        <a:rPr kumimoji="1" lang="en-US" altLang="ja-JP" dirty="0" smtClean="0"/>
                        <a:t>【</a:t>
                      </a:r>
                      <a:r>
                        <a:rPr kumimoji="1" lang="ja-JP" altLang="en-US" dirty="0" smtClean="0"/>
                        <a:t>１</a:t>
                      </a:r>
                      <a:r>
                        <a:rPr kumimoji="1" lang="en-US" altLang="ja-JP" dirty="0" smtClean="0"/>
                        <a:t>】</a:t>
                      </a:r>
                      <a:r>
                        <a:rPr kumimoji="1" lang="ja-JP" altLang="en-US" dirty="0" smtClean="0"/>
                        <a:t>と</a:t>
                      </a:r>
                      <a:r>
                        <a:rPr lang="en-US" altLang="ja-JP" dirty="0" smtClean="0"/>
                        <a:t>【</a:t>
                      </a:r>
                      <a:r>
                        <a:rPr lang="ja-JP" altLang="en-US" dirty="0" smtClean="0"/>
                        <a:t>２</a:t>
                      </a:r>
                      <a:r>
                        <a:rPr lang="en-US" altLang="ja-JP" dirty="0" smtClean="0"/>
                        <a:t>】</a:t>
                      </a:r>
                      <a:r>
                        <a:rPr lang="ja-JP" altLang="en-US" dirty="0" smtClean="0"/>
                        <a:t>から選んで、</a:t>
                      </a:r>
                      <a:r>
                        <a:rPr lang="en-US" altLang="ja-JP" dirty="0" smtClean="0"/>
                        <a:t>3</a:t>
                      </a:r>
                      <a:r>
                        <a:rPr lang="ja-JP" altLang="en-US" dirty="0" smtClean="0"/>
                        <a:t>枚目にご記入ください（複数回答可）。</a:t>
                      </a:r>
                      <a:endParaRPr kumimoji="1" lang="ja-JP" altLang="en-US" dirty="0"/>
                    </a:p>
                  </a:txBody>
                  <a:tcPr/>
                </a:tc>
              </a:tr>
            </a:tbl>
          </a:graphicData>
        </a:graphic>
      </p:graphicFrame>
      <p:sp>
        <p:nvSpPr>
          <p:cNvPr id="8" name="テキスト ボックス 7"/>
          <p:cNvSpPr txBox="1"/>
          <p:nvPr/>
        </p:nvSpPr>
        <p:spPr>
          <a:xfrm>
            <a:off x="11025626" y="143673"/>
            <a:ext cx="969152" cy="407655"/>
          </a:xfrm>
          <a:prstGeom prst="rect">
            <a:avLst/>
          </a:prstGeom>
          <a:solidFill>
            <a:schemeClr val="accent2">
              <a:lumMod val="20000"/>
              <a:lumOff val="80000"/>
            </a:schemeClr>
          </a:solidFill>
        </p:spPr>
        <p:txBody>
          <a:bodyPr wrap="square" rtlCol="0">
            <a:spAutoFit/>
          </a:bodyPr>
          <a:lstStyle/>
          <a:p>
            <a:pPr algn="ctr"/>
            <a:r>
              <a:rPr lang="ja-JP" altLang="en-US" sz="2000" dirty="0"/>
              <a:t>２</a:t>
            </a:r>
            <a:r>
              <a:rPr lang="ja-JP" altLang="en-US" sz="2000" dirty="0" smtClean="0"/>
              <a:t>枚目</a:t>
            </a:r>
            <a:endParaRPr kumimoji="1" lang="ja-JP" altLang="en-US" sz="2000" dirty="0"/>
          </a:p>
        </p:txBody>
      </p:sp>
    </p:spTree>
    <p:extLst>
      <p:ext uri="{BB962C8B-B14F-4D97-AF65-F5344CB8AC3E}">
        <p14:creationId xmlns:p14="http://schemas.microsoft.com/office/powerpoint/2010/main" val="266273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7"/>
          <p:cNvGraphicFramePr>
            <a:graphicFrameLocks noGrp="1"/>
          </p:cNvGraphicFramePr>
          <p:nvPr>
            <p:ph idx="1"/>
            <p:extLst>
              <p:ext uri="{D42A27DB-BD31-4B8C-83A1-F6EECF244321}">
                <p14:modId xmlns:p14="http://schemas.microsoft.com/office/powerpoint/2010/main" val="4203790141"/>
              </p:ext>
            </p:extLst>
          </p:nvPr>
        </p:nvGraphicFramePr>
        <p:xfrm>
          <a:off x="585851" y="841248"/>
          <a:ext cx="11191164" cy="5205984"/>
        </p:xfrm>
        <a:graphic>
          <a:graphicData uri="http://schemas.openxmlformats.org/drawingml/2006/table">
            <a:tbl>
              <a:tblPr firstRow="1" bandRow="1">
                <a:tableStyleId>{5940675A-B579-460E-94D1-54222C63F5DA}</a:tableStyleId>
              </a:tblPr>
              <a:tblGrid>
                <a:gridCol w="2242693"/>
                <a:gridCol w="8948471"/>
              </a:tblGrid>
              <a:tr h="560832">
                <a:tc>
                  <a:txBody>
                    <a:bodyPr/>
                    <a:lstStyle/>
                    <a:p>
                      <a:pPr algn="ctr">
                        <a:spcBef>
                          <a:spcPts val="1200"/>
                        </a:spcBef>
                      </a:pPr>
                      <a:r>
                        <a:rPr kumimoji="1" lang="ja-JP" altLang="en-US" sz="1800" b="1" dirty="0" smtClean="0">
                          <a:solidFill>
                            <a:schemeClr val="tx1"/>
                          </a:solidFill>
                        </a:rPr>
                        <a:t>市町村名</a:t>
                      </a:r>
                      <a:endParaRPr kumimoji="1" lang="ja-JP" altLang="en-US" sz="1800" b="1" dirty="0">
                        <a:solidFill>
                          <a:schemeClr val="tx1"/>
                        </a:solidFill>
                      </a:endParaRPr>
                    </a:p>
                  </a:txBody>
                  <a:tcPr anchor="ctr"/>
                </a:tc>
                <a:tc>
                  <a:txBody>
                    <a:bodyPr/>
                    <a:lstStyle/>
                    <a:p>
                      <a:pPr algn="l"/>
                      <a:r>
                        <a:rPr kumimoji="1" lang="ja-JP" altLang="en-US" dirty="0" smtClean="0">
                          <a:solidFill>
                            <a:schemeClr val="tx1"/>
                          </a:solidFill>
                        </a:rPr>
                        <a:t>（どの市町村についての情報かをご記入ください）</a:t>
                      </a:r>
                      <a:endParaRPr kumimoji="1" lang="ja-JP" altLang="en-US" dirty="0">
                        <a:solidFill>
                          <a:schemeClr val="tx1"/>
                        </a:solidFill>
                      </a:endParaRPr>
                    </a:p>
                  </a:txBody>
                  <a:tcPr anchor="ctr"/>
                </a:tc>
              </a:tr>
              <a:tr h="597408">
                <a:tc rowSpan="2">
                  <a:txBody>
                    <a:bodyPr/>
                    <a:lstStyle/>
                    <a:p>
                      <a:pPr algn="ctr"/>
                      <a:r>
                        <a:rPr kumimoji="1" lang="ja-JP" altLang="en-US" b="1" dirty="0" smtClean="0"/>
                        <a:t>チェックシートの結果</a:t>
                      </a:r>
                      <a:endParaRPr kumimoji="1" lang="en-US" altLang="ja-JP" b="1" dirty="0" smtClean="0"/>
                    </a:p>
                    <a:p>
                      <a:pPr algn="ctr"/>
                      <a:endParaRPr kumimoji="1" lang="en-US" altLang="ja-JP" b="1" dirty="0" smtClean="0"/>
                    </a:p>
                    <a:p>
                      <a:pPr algn="ctr"/>
                      <a:r>
                        <a:rPr kumimoji="1" lang="ja-JP" altLang="en-US" b="1" dirty="0" smtClean="0"/>
                        <a:t>記号を書いてください</a:t>
                      </a:r>
                      <a:endParaRPr kumimoji="1" lang="en-US" altLang="ja-JP" b="1" dirty="0" smtClean="0"/>
                    </a:p>
                    <a:p>
                      <a:pPr algn="ctr">
                        <a:spcBef>
                          <a:spcPts val="1200"/>
                        </a:spcBef>
                      </a:pPr>
                      <a:r>
                        <a:rPr kumimoji="1" lang="en-US" altLang="ja-JP" sz="3600" b="1" dirty="0" smtClean="0"/>
                        <a:t>《</a:t>
                      </a:r>
                      <a:r>
                        <a:rPr kumimoji="1" lang="ja-JP" altLang="en-US" sz="3600" b="1" dirty="0" smtClean="0"/>
                        <a:t>　　　</a:t>
                      </a:r>
                      <a:r>
                        <a:rPr kumimoji="1" lang="en-US" altLang="ja-JP" sz="3600" b="1" dirty="0" smtClean="0"/>
                        <a:t>》</a:t>
                      </a:r>
                    </a:p>
                  </a:txBody>
                  <a:tcPr/>
                </a:tc>
                <a:tc>
                  <a:txBody>
                    <a:bodyPr/>
                    <a:lstStyle/>
                    <a:p>
                      <a:pPr marL="0" marR="0" lvl="0" indent="0" algn="l" defTabSz="914400" rtl="0" eaLnBrk="1" fontAlgn="auto" latinLnBrk="0" hangingPunct="1">
                        <a:lnSpc>
                          <a:spcPct val="200000"/>
                        </a:lnSpc>
                        <a:spcBef>
                          <a:spcPts val="600"/>
                        </a:spcBef>
                        <a:spcAft>
                          <a:spcPts val="0"/>
                        </a:spcAft>
                        <a:buClrTx/>
                        <a:buSzTx/>
                        <a:buFontTx/>
                        <a:buNone/>
                        <a:tabLst/>
                        <a:defRPr/>
                      </a:pPr>
                      <a:r>
                        <a:rPr kumimoji="1" lang="en-US" altLang="ja-JP" dirty="0" smtClean="0"/>
                        <a:t>【</a:t>
                      </a:r>
                      <a:r>
                        <a:rPr kumimoji="1" lang="ja-JP" altLang="en-US" dirty="0" smtClean="0"/>
                        <a:t>１</a:t>
                      </a:r>
                      <a:r>
                        <a:rPr kumimoji="1" lang="en-US" altLang="ja-JP" dirty="0" smtClean="0"/>
                        <a:t>】</a:t>
                      </a:r>
                      <a:r>
                        <a:rPr kumimoji="1" lang="ja-JP" altLang="en-US" dirty="0" smtClean="0"/>
                        <a:t>通学利用を認める条件</a:t>
                      </a:r>
                      <a:r>
                        <a:rPr kumimoji="1" lang="ja-JP" altLang="en-US" u="sng" dirty="0" smtClean="0"/>
                        <a:t>　　　　　　　　　番</a:t>
                      </a:r>
                      <a:r>
                        <a:rPr kumimoji="1" lang="ja-JP" altLang="en-US" dirty="0" smtClean="0"/>
                        <a:t>　</a:t>
                      </a:r>
                      <a:r>
                        <a:rPr lang="en-US" altLang="ja-JP" dirty="0" smtClean="0"/>
                        <a:t>【</a:t>
                      </a:r>
                      <a:r>
                        <a:rPr lang="ja-JP" altLang="en-US" dirty="0" smtClean="0"/>
                        <a:t>２</a:t>
                      </a:r>
                      <a:r>
                        <a:rPr lang="en-US" altLang="ja-JP" dirty="0" smtClean="0"/>
                        <a:t>】</a:t>
                      </a:r>
                      <a:r>
                        <a:rPr lang="ja-JP" altLang="ja-JP" dirty="0" smtClean="0"/>
                        <a:t>通勤</a:t>
                      </a:r>
                      <a:r>
                        <a:rPr lang="ja-JP" altLang="en-US" dirty="0" smtClean="0"/>
                        <a:t>利用を認める条件</a:t>
                      </a:r>
                      <a:r>
                        <a:rPr lang="ja-JP" altLang="en-US" u="sng" dirty="0" smtClean="0"/>
                        <a:t>　　　　　　　　　番　　　　　　　　　　　　　　　</a:t>
                      </a:r>
                      <a:endParaRPr lang="en-US" altLang="ja-JP" u="sng" dirty="0" smtClean="0"/>
                    </a:p>
                  </a:txBody>
                  <a:tcPr/>
                </a:tc>
              </a:tr>
              <a:tr h="1292352">
                <a:tc vMerge="1">
                  <a:txBody>
                    <a:bodyPr/>
                    <a:lstStyle/>
                    <a:p>
                      <a:pPr algn="ctr">
                        <a:spcBef>
                          <a:spcPts val="1200"/>
                        </a:spcBef>
                      </a:pPr>
                      <a:endParaRPr kumimoji="1" lang="en-US" altLang="ja-JP" sz="3600" b="1"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自由記述によるご回答をご記入ください</a:t>
                      </a:r>
                      <a:r>
                        <a:rPr kumimoji="1" lang="ja-JP" altLang="en-US" dirty="0" smtClean="0"/>
                        <a:t>。</a:t>
                      </a:r>
                      <a:endParaRPr kumimoji="1" lang="en-US" altLang="ja-JP" dirty="0" smtClean="0"/>
                    </a:p>
                    <a:p>
                      <a:endParaRPr kumimoji="1" lang="ja-JP" altLang="en-US" dirty="0" smtClean="0"/>
                    </a:p>
                    <a:p>
                      <a:endParaRPr kumimoji="1" lang="ja-JP" altLang="en-US" dirty="0"/>
                    </a:p>
                  </a:txBody>
                  <a:tcPr/>
                </a:tc>
              </a:tr>
              <a:tr h="566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回答者名</a:t>
                      </a:r>
                      <a:endParaRPr kumimoji="1" lang="ja-JP" altLang="en-US" b="1" dirty="0"/>
                    </a:p>
                  </a:txBody>
                  <a:tcPr anchor="ctr"/>
                </a:tc>
                <a:tc>
                  <a:txBody>
                    <a:bodyPr/>
                    <a:lstStyle/>
                    <a:p>
                      <a:r>
                        <a:rPr kumimoji="1" lang="ja-JP" altLang="en-US" dirty="0" smtClean="0"/>
                        <a:t>　　　　　　　　　　　　　　　　　　　　　　　　　　　　　　　　　　　　　　　　　　　　　　　　　　　　　</a:t>
                      </a:r>
                      <a:endParaRPr kumimoji="1" lang="ja-JP" altLang="en-US" dirty="0"/>
                    </a:p>
                  </a:txBody>
                  <a:tcPr anchor="ctr"/>
                </a:tc>
              </a:tr>
              <a:tr h="579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所属組織名</a:t>
                      </a:r>
                      <a:endParaRPr kumimoji="1" lang="ja-JP" altLang="en-US" b="1" dirty="0"/>
                    </a:p>
                  </a:txBody>
                  <a:tcPr anchor="ctr"/>
                </a:tc>
                <a:tc>
                  <a:txBody>
                    <a:bodyPr/>
                    <a:lstStyle/>
                    <a:p>
                      <a:endParaRPr kumimoji="1" lang="ja-JP" altLang="en-US" dirty="0"/>
                    </a:p>
                  </a:txBody>
                  <a:tcPr anchor="ctr"/>
                </a:tc>
              </a:tr>
              <a:tr h="542544">
                <a:tc>
                  <a:txBody>
                    <a:bodyPr/>
                    <a:lstStyle/>
                    <a:p>
                      <a:pPr algn="ctr"/>
                      <a:r>
                        <a:rPr kumimoji="1" lang="ja-JP" altLang="en-US" b="1" dirty="0" smtClean="0"/>
                        <a:t>所在地</a:t>
                      </a:r>
                      <a:endParaRPr kumimoji="1" lang="ja-JP" altLang="en-US" b="1" dirty="0"/>
                    </a:p>
                  </a:txBody>
                  <a:tcPr anchor="ctr"/>
                </a:tc>
                <a:tc>
                  <a:txBody>
                    <a:bodyPr/>
                    <a:lstStyle/>
                    <a:p>
                      <a:endParaRPr kumimoji="1" lang="ja-JP" altLang="en-US" dirty="0"/>
                    </a:p>
                  </a:txBody>
                  <a:tcPr anchor="ctr"/>
                </a:tc>
              </a:tr>
              <a:tr h="548640">
                <a:tc>
                  <a:txBody>
                    <a:bodyPr/>
                    <a:lstStyle/>
                    <a:p>
                      <a:pPr algn="ctr"/>
                      <a:r>
                        <a:rPr kumimoji="1" lang="en-US" altLang="ja-JP" b="1" dirty="0" smtClean="0"/>
                        <a:t>TEL</a:t>
                      </a:r>
                      <a:r>
                        <a:rPr kumimoji="1" lang="ja-JP" altLang="en-US" b="1" dirty="0" smtClean="0"/>
                        <a:t>／</a:t>
                      </a:r>
                      <a:r>
                        <a:rPr kumimoji="1" lang="en-US" altLang="ja-JP" b="1" dirty="0" smtClean="0"/>
                        <a:t>FAX</a:t>
                      </a:r>
                      <a:endParaRPr kumimoji="1" lang="ja-JP" altLang="en-US" b="1" dirty="0"/>
                    </a:p>
                  </a:txBody>
                  <a:tcPr anchor="ctr"/>
                </a:tc>
                <a:tc>
                  <a:txBody>
                    <a:bodyPr/>
                    <a:lstStyle/>
                    <a:p>
                      <a:endParaRPr kumimoji="1" lang="ja-JP" altLang="en-US" dirty="0"/>
                    </a:p>
                  </a:txBody>
                  <a:tcPr anchor="ctr"/>
                </a:tc>
              </a:tr>
              <a:tr h="475488">
                <a:tc>
                  <a:txBody>
                    <a:bodyPr/>
                    <a:lstStyle/>
                    <a:p>
                      <a:pPr algn="ctr"/>
                      <a:r>
                        <a:rPr kumimoji="1" lang="ja-JP" altLang="en-US" b="1" dirty="0" smtClean="0"/>
                        <a:t>メールアドレス</a:t>
                      </a:r>
                      <a:endParaRPr kumimoji="1" lang="ja-JP" altLang="en-US" b="1" dirty="0"/>
                    </a:p>
                  </a:txBody>
                  <a:tcPr anchor="ctr"/>
                </a:tc>
                <a:tc>
                  <a:txBody>
                    <a:bodyPr/>
                    <a:lstStyle/>
                    <a:p>
                      <a:endParaRPr kumimoji="1" lang="ja-JP" altLang="en-US" dirty="0"/>
                    </a:p>
                  </a:txBody>
                  <a:tcPr anchor="ctr"/>
                </a:tc>
              </a:tr>
            </a:tbl>
          </a:graphicData>
        </a:graphic>
      </p:graphicFrame>
      <p:sp>
        <p:nvSpPr>
          <p:cNvPr id="6" name="タイトル 1"/>
          <p:cNvSpPr txBox="1">
            <a:spLocks/>
          </p:cNvSpPr>
          <p:nvPr/>
        </p:nvSpPr>
        <p:spPr>
          <a:xfrm>
            <a:off x="300318" y="268668"/>
            <a:ext cx="4823012" cy="5935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smtClean="0"/>
              <a:t>チェックシートの結果記入票</a:t>
            </a:r>
            <a:endParaRPr lang="ja-JP" altLang="en-US" sz="2800" dirty="0"/>
          </a:p>
        </p:txBody>
      </p:sp>
      <p:sp>
        <p:nvSpPr>
          <p:cNvPr id="7" name="テキスト ボックス 6"/>
          <p:cNvSpPr txBox="1"/>
          <p:nvPr/>
        </p:nvSpPr>
        <p:spPr>
          <a:xfrm>
            <a:off x="585851" y="6120385"/>
            <a:ext cx="11155598" cy="369332"/>
          </a:xfrm>
          <a:prstGeom prst="rect">
            <a:avLst/>
          </a:prstGeom>
          <a:noFill/>
        </p:spPr>
        <p:txBody>
          <a:bodyPr wrap="square" rtlCol="0">
            <a:spAutoFit/>
          </a:bodyPr>
          <a:lstStyle/>
          <a:p>
            <a:r>
              <a:rPr kumimoji="1" lang="ja-JP" altLang="en-US" dirty="0" smtClean="0"/>
              <a:t>移動支援事業以外に、</a:t>
            </a:r>
            <a:r>
              <a:rPr kumimoji="1" lang="ja-JP" altLang="en-US" dirty="0" err="1" smtClean="0"/>
              <a:t>障がい</a:t>
            </a:r>
            <a:r>
              <a:rPr kumimoji="1" lang="ja-JP" altLang="en-US" dirty="0" smtClean="0"/>
              <a:t>児者の通学通勤に利用できる制度がある場合は、関係する資料を添付してください。</a:t>
            </a:r>
            <a:endParaRPr kumimoji="1" lang="ja-JP" altLang="en-US" dirty="0"/>
          </a:p>
        </p:txBody>
      </p:sp>
      <p:sp>
        <p:nvSpPr>
          <p:cNvPr id="8" name="テキスト ボックス 7"/>
          <p:cNvSpPr txBox="1"/>
          <p:nvPr/>
        </p:nvSpPr>
        <p:spPr>
          <a:xfrm>
            <a:off x="11025626" y="143673"/>
            <a:ext cx="969152" cy="407655"/>
          </a:xfrm>
          <a:prstGeom prst="rect">
            <a:avLst/>
          </a:prstGeom>
          <a:solidFill>
            <a:schemeClr val="accent2">
              <a:lumMod val="20000"/>
              <a:lumOff val="80000"/>
            </a:schemeClr>
          </a:solidFill>
        </p:spPr>
        <p:txBody>
          <a:bodyPr wrap="square" rtlCol="0">
            <a:spAutoFit/>
          </a:bodyPr>
          <a:lstStyle/>
          <a:p>
            <a:pPr algn="ctr"/>
            <a:r>
              <a:rPr lang="ja-JP" altLang="en-US" sz="2000" dirty="0"/>
              <a:t>３</a:t>
            </a:r>
            <a:r>
              <a:rPr lang="ja-JP" altLang="en-US" sz="2000" dirty="0" smtClean="0"/>
              <a:t>枚目</a:t>
            </a:r>
            <a:endParaRPr kumimoji="1" lang="ja-JP" altLang="en-US" sz="2000" dirty="0"/>
          </a:p>
        </p:txBody>
      </p:sp>
      <p:sp>
        <p:nvSpPr>
          <p:cNvPr id="2" name="テキスト ボックス 1"/>
          <p:cNvSpPr txBox="1"/>
          <p:nvPr/>
        </p:nvSpPr>
        <p:spPr>
          <a:xfrm>
            <a:off x="5123330" y="306090"/>
            <a:ext cx="5300830" cy="369332"/>
          </a:xfrm>
          <a:prstGeom prst="rect">
            <a:avLst/>
          </a:prstGeom>
          <a:noFill/>
        </p:spPr>
        <p:txBody>
          <a:bodyPr wrap="square" rtlCol="0">
            <a:spAutoFit/>
          </a:bodyPr>
          <a:lstStyle/>
          <a:p>
            <a:r>
              <a:rPr lang="en-US" altLang="ja-JP" dirty="0" smtClean="0"/>
              <a:t>※</a:t>
            </a:r>
            <a:r>
              <a:rPr lang="ja-JP" altLang="en-US" dirty="0" smtClean="0"/>
              <a:t>１市町村につき</a:t>
            </a:r>
            <a:r>
              <a:rPr lang="ja-JP" altLang="en-US" dirty="0"/>
              <a:t>１</a:t>
            </a:r>
            <a:r>
              <a:rPr lang="ja-JP" altLang="en-US" dirty="0" smtClean="0"/>
              <a:t>枚ご記入ください</a:t>
            </a:r>
            <a:endParaRPr kumimoji="1" lang="ja-JP" altLang="en-US" dirty="0"/>
          </a:p>
        </p:txBody>
      </p:sp>
    </p:spTree>
    <p:extLst>
      <p:ext uri="{BB962C8B-B14F-4D97-AF65-F5344CB8AC3E}">
        <p14:creationId xmlns:p14="http://schemas.microsoft.com/office/powerpoint/2010/main" val="6547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82213164"/>
              </p:ext>
            </p:extLst>
          </p:nvPr>
        </p:nvGraphicFramePr>
        <p:xfrm>
          <a:off x="1122219" y="1705968"/>
          <a:ext cx="10280072" cy="1883392"/>
        </p:xfrm>
        <a:graphic>
          <a:graphicData uri="http://schemas.openxmlformats.org/drawingml/2006/table">
            <a:tbl>
              <a:tblPr>
                <a:tableStyleId>{5940675A-B579-460E-94D1-54222C63F5DA}</a:tableStyleId>
              </a:tblPr>
              <a:tblGrid>
                <a:gridCol w="2568000"/>
                <a:gridCol w="7712072"/>
              </a:tblGrid>
              <a:tr h="470848">
                <a:tc>
                  <a:txBody>
                    <a:bodyPr/>
                    <a:lstStyle/>
                    <a:p>
                      <a:pPr algn="ctr" fontAlgn="ctr"/>
                      <a:r>
                        <a:rPr lang="ja-JP" altLang="en-US" sz="1800" u="none" strike="noStrike" dirty="0" smtClean="0">
                          <a:effectLst/>
                        </a:rPr>
                        <a:t>種　　別</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a:effectLst/>
                        </a:rPr>
                        <a:t>　</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470848">
                <a:tc>
                  <a:txBody>
                    <a:bodyPr/>
                    <a:lstStyle/>
                    <a:p>
                      <a:pPr algn="ctr" fontAlgn="ctr"/>
                      <a:r>
                        <a:rPr lang="ja-JP" altLang="en-US" sz="1800" u="none" strike="noStrike" dirty="0" smtClean="0">
                          <a:effectLst/>
                        </a:rPr>
                        <a:t>年間</a:t>
                      </a:r>
                      <a:r>
                        <a:rPr lang="ja-JP" altLang="en-US" sz="1800" u="none" strike="noStrike" dirty="0">
                          <a:effectLst/>
                        </a:rPr>
                        <a:t>利用時間数</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dirty="0">
                          <a:effectLst/>
                        </a:rPr>
                        <a:t>　</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470848">
                <a:tc>
                  <a:txBody>
                    <a:bodyPr/>
                    <a:lstStyle/>
                    <a:p>
                      <a:pPr algn="ctr" fontAlgn="ctr"/>
                      <a:r>
                        <a:rPr lang="ja-JP" altLang="en-US" sz="1800" u="none" strike="noStrike" dirty="0">
                          <a:effectLst/>
                        </a:rPr>
                        <a:t>主な利用の</a:t>
                      </a:r>
                      <a:r>
                        <a:rPr lang="ja-JP" altLang="en-US" sz="1800" u="none" strike="noStrike" dirty="0" smtClean="0">
                          <a:effectLst/>
                        </a:rPr>
                        <a:t>内容</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a:effectLst/>
                        </a:rPr>
                        <a:t>　</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470848">
                <a:tc>
                  <a:txBody>
                    <a:bodyPr/>
                    <a:lstStyle/>
                    <a:p>
                      <a:pPr algn="ctr" fontAlgn="ctr"/>
                      <a:r>
                        <a:rPr lang="ja-JP" altLang="en-US" sz="1800" u="none" strike="noStrike" dirty="0" smtClean="0">
                          <a:effectLst/>
                        </a:rPr>
                        <a:t>利用者数</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l" fontAlgn="ctr"/>
                      <a:r>
                        <a:rPr lang="ja-JP" altLang="en-US" sz="1800" u="none" strike="noStrike" dirty="0" smtClean="0">
                          <a:effectLst/>
                        </a:rPr>
                        <a:t>　延べ人数　　　　　　　　　　　　　　　実利用者数</a:t>
                      </a:r>
                      <a:r>
                        <a:rPr lang="ja-JP" altLang="en-US" sz="1800" u="none" strike="noStrike" dirty="0">
                          <a:effectLst/>
                        </a:rPr>
                        <a:t>　</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bl>
          </a:graphicData>
        </a:graphic>
      </p:graphicFrame>
      <p:sp>
        <p:nvSpPr>
          <p:cNvPr id="6" name="テキスト ボックス 5"/>
          <p:cNvSpPr txBox="1"/>
          <p:nvPr/>
        </p:nvSpPr>
        <p:spPr>
          <a:xfrm>
            <a:off x="1473958" y="1295693"/>
            <a:ext cx="9621672" cy="369332"/>
          </a:xfrm>
          <a:prstGeom prst="rect">
            <a:avLst/>
          </a:prstGeom>
          <a:noFill/>
        </p:spPr>
        <p:txBody>
          <a:bodyPr wrap="square" rtlCol="0">
            <a:spAutoFit/>
          </a:bodyPr>
          <a:lstStyle/>
          <a:p>
            <a:r>
              <a:rPr kumimoji="1" lang="ja-JP" altLang="en-US" dirty="0" smtClean="0"/>
              <a:t>■移動支援事業の実施事業所の場合は、以下にご記入ください</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999176944"/>
              </p:ext>
            </p:extLst>
          </p:nvPr>
        </p:nvGraphicFramePr>
        <p:xfrm>
          <a:off x="1122220" y="4230802"/>
          <a:ext cx="6774871" cy="2033519"/>
        </p:xfrm>
        <a:graphic>
          <a:graphicData uri="http://schemas.openxmlformats.org/drawingml/2006/table">
            <a:tbl>
              <a:tblPr>
                <a:tableStyleId>{616DA210-FB5B-4158-B5E0-FEB733F419BA}</a:tableStyleId>
              </a:tblPr>
              <a:tblGrid>
                <a:gridCol w="3224026"/>
                <a:gridCol w="3550845"/>
              </a:tblGrid>
              <a:tr h="408914">
                <a:tc>
                  <a:txBody>
                    <a:bodyPr/>
                    <a:lstStyle/>
                    <a:p>
                      <a:pPr algn="ctr" fontAlgn="ctr"/>
                      <a:r>
                        <a:rPr lang="ja-JP" altLang="en-US" sz="1800" u="none" strike="noStrike" dirty="0">
                          <a:effectLst/>
                        </a:rPr>
                        <a:t>行動援護の事業所数</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dirty="0">
                          <a:effectLst/>
                        </a:rPr>
                        <a:t>　</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408914">
                <a:tc>
                  <a:txBody>
                    <a:bodyPr/>
                    <a:lstStyle/>
                    <a:p>
                      <a:pPr algn="ctr" fontAlgn="ctr"/>
                      <a:r>
                        <a:rPr lang="ja-JP" altLang="en-US" sz="1800" u="none" strike="noStrike" dirty="0">
                          <a:effectLst/>
                        </a:rPr>
                        <a:t>同行援護の事業所数</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a:effectLst/>
                        </a:rPr>
                        <a:t>　</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806777">
                <a:tc>
                  <a:txBody>
                    <a:bodyPr/>
                    <a:lstStyle/>
                    <a:p>
                      <a:pPr algn="ctr" fontAlgn="ctr"/>
                      <a:r>
                        <a:rPr lang="ja-JP" altLang="en-US" sz="1800" u="none" strike="noStrike" dirty="0">
                          <a:effectLst/>
                        </a:rPr>
                        <a:t>居宅介護の事業所数</a:t>
                      </a:r>
                      <a:r>
                        <a:rPr lang="ja-JP" altLang="en-US" sz="1800" u="none" strike="noStrike" dirty="0" smtClean="0">
                          <a:effectLst/>
                        </a:rPr>
                        <a:t>のうち、</a:t>
                      </a:r>
                      <a:endParaRPr lang="en-US" altLang="ja-JP" sz="1800" u="none" strike="noStrike" dirty="0" smtClean="0">
                        <a:effectLst/>
                      </a:endParaRPr>
                    </a:p>
                    <a:p>
                      <a:pPr algn="ctr" fontAlgn="ctr"/>
                      <a:r>
                        <a:rPr lang="ja-JP" altLang="en-US" sz="1800" u="none" strike="noStrike" dirty="0" smtClean="0">
                          <a:effectLst/>
                        </a:rPr>
                        <a:t>通院</a:t>
                      </a:r>
                      <a:r>
                        <a:rPr lang="ja-JP" altLang="en-US" sz="1800" u="none" strike="noStrike" dirty="0">
                          <a:effectLst/>
                        </a:rPr>
                        <a:t>等乗降介助を実施</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a:effectLst/>
                        </a:rPr>
                        <a:t>　</a:t>
                      </a:r>
                      <a:endParaRPr lang="ja-JP" altLang="en-US" sz="1800" b="0" i="0" u="none" strike="noStrike">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r h="408914">
                <a:tc>
                  <a:txBody>
                    <a:bodyPr/>
                    <a:lstStyle/>
                    <a:p>
                      <a:pPr algn="ctr" fontAlgn="ctr"/>
                      <a:r>
                        <a:rPr lang="ja-JP" altLang="en-US" sz="1800" u="none" strike="noStrike" dirty="0">
                          <a:effectLst/>
                        </a:rPr>
                        <a:t>重度訪問介護の事業所数</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800" u="none" strike="noStrike" dirty="0">
                          <a:effectLst/>
                        </a:rPr>
                        <a:t>　</a:t>
                      </a:r>
                      <a:endParaRPr lang="ja-JP" altLang="en-US" sz="18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7620" marR="7620" marT="7620" marB="0" anchor="ctr"/>
                </a:tc>
              </a:tr>
            </a:tbl>
          </a:graphicData>
        </a:graphic>
      </p:graphicFrame>
      <p:sp>
        <p:nvSpPr>
          <p:cNvPr id="8" name="テキスト ボックス 7"/>
          <p:cNvSpPr txBox="1"/>
          <p:nvPr/>
        </p:nvSpPr>
        <p:spPr>
          <a:xfrm>
            <a:off x="1473958" y="3725415"/>
            <a:ext cx="9621672" cy="369332"/>
          </a:xfrm>
          <a:prstGeom prst="rect">
            <a:avLst/>
          </a:prstGeom>
          <a:noFill/>
        </p:spPr>
        <p:txBody>
          <a:bodyPr wrap="square" rtlCol="0">
            <a:spAutoFit/>
          </a:bodyPr>
          <a:lstStyle/>
          <a:p>
            <a:r>
              <a:rPr lang="ja-JP" altLang="en-US" dirty="0" smtClean="0"/>
              <a:t>■県域の当事者団体等の場合は、把握している範囲で下記をご記入ください</a:t>
            </a:r>
            <a:endParaRPr kumimoji="1" lang="ja-JP" altLang="en-US" dirty="0"/>
          </a:p>
        </p:txBody>
      </p:sp>
      <p:sp>
        <p:nvSpPr>
          <p:cNvPr id="12" name="テキスト ボックス 11"/>
          <p:cNvSpPr txBox="1"/>
          <p:nvPr/>
        </p:nvSpPr>
        <p:spPr>
          <a:xfrm>
            <a:off x="525439" y="263827"/>
            <a:ext cx="1842447" cy="707886"/>
          </a:xfrm>
          <a:prstGeom prst="rect">
            <a:avLst/>
          </a:prstGeom>
          <a:noFill/>
          <a:ln>
            <a:solidFill>
              <a:schemeClr val="accent2">
                <a:lumMod val="40000"/>
                <a:lumOff val="60000"/>
              </a:schemeClr>
            </a:solidFill>
          </a:ln>
        </p:spPr>
        <p:txBody>
          <a:bodyPr wrap="square" rtlCol="0">
            <a:spAutoFit/>
          </a:bodyPr>
          <a:lstStyle/>
          <a:p>
            <a:r>
              <a:rPr lang="ja-JP" altLang="en-US" sz="2000" dirty="0"/>
              <a:t>３</a:t>
            </a:r>
            <a:r>
              <a:rPr kumimoji="1" lang="ja-JP" altLang="en-US" sz="2000" dirty="0" smtClean="0"/>
              <a:t>枚目と一緒にご提出ください</a:t>
            </a:r>
            <a:endParaRPr kumimoji="1" lang="ja-JP" altLang="en-US" sz="2000" dirty="0"/>
          </a:p>
        </p:txBody>
      </p:sp>
      <p:sp>
        <p:nvSpPr>
          <p:cNvPr id="13" name="タイトル 1"/>
          <p:cNvSpPr txBox="1">
            <a:spLocks/>
          </p:cNvSpPr>
          <p:nvPr/>
        </p:nvSpPr>
        <p:spPr>
          <a:xfrm>
            <a:off x="2884639" y="509615"/>
            <a:ext cx="6705601" cy="5935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smtClean="0"/>
              <a:t>事業所に関する情報シート</a:t>
            </a:r>
            <a:endParaRPr lang="ja-JP" altLang="en-US" sz="2800" dirty="0"/>
          </a:p>
        </p:txBody>
      </p:sp>
      <p:sp>
        <p:nvSpPr>
          <p:cNvPr id="14" name="テキスト ボックス 13"/>
          <p:cNvSpPr txBox="1"/>
          <p:nvPr/>
        </p:nvSpPr>
        <p:spPr>
          <a:xfrm>
            <a:off x="8201891" y="4230802"/>
            <a:ext cx="3739097" cy="2185214"/>
          </a:xfrm>
          <a:prstGeom prst="rect">
            <a:avLst/>
          </a:prstGeom>
          <a:noFill/>
        </p:spPr>
        <p:txBody>
          <a:bodyPr wrap="square" rtlCol="0">
            <a:spAutoFit/>
          </a:bodyPr>
          <a:lstStyle/>
          <a:p>
            <a:r>
              <a:rPr kumimoji="1" lang="ja-JP" altLang="en-US" dirty="0" smtClean="0"/>
              <a:t>＜返送先＞</a:t>
            </a:r>
            <a:endParaRPr kumimoji="1" lang="en-US" altLang="ja-JP" dirty="0" smtClean="0"/>
          </a:p>
          <a:p>
            <a:r>
              <a:rPr lang="ja-JP" altLang="en-US" dirty="0" smtClean="0"/>
              <a:t>ＮＰＯ法人　全国移動サービスネットワーク</a:t>
            </a:r>
            <a:r>
              <a:rPr kumimoji="1" lang="ja-JP" altLang="en-US" dirty="0" smtClean="0"/>
              <a:t>（全国移動ネット）</a:t>
            </a:r>
            <a:endParaRPr kumimoji="1" lang="en-US" altLang="ja-JP" dirty="0" smtClean="0"/>
          </a:p>
          <a:p>
            <a:r>
              <a:rPr lang="ja-JP" altLang="en-US" sz="1400" dirty="0" smtClean="0"/>
              <a:t>〒</a:t>
            </a:r>
            <a:r>
              <a:rPr lang="en-US" altLang="ja-JP" sz="1400" dirty="0" smtClean="0"/>
              <a:t>156-0055</a:t>
            </a:r>
            <a:r>
              <a:rPr lang="ja-JP" altLang="en-US" sz="1400" dirty="0" smtClean="0"/>
              <a:t>　東京都世田谷区船橋</a:t>
            </a:r>
            <a:r>
              <a:rPr lang="en-US" altLang="ja-JP" sz="1400" dirty="0" smtClean="0"/>
              <a:t>1</a:t>
            </a:r>
            <a:r>
              <a:rPr lang="ja-JP" altLang="en-US" sz="1400" dirty="0" smtClean="0"/>
              <a:t>－</a:t>
            </a:r>
            <a:r>
              <a:rPr lang="en-US" altLang="ja-JP" sz="1400" dirty="0" smtClean="0"/>
              <a:t>1</a:t>
            </a:r>
            <a:r>
              <a:rPr lang="ja-JP" altLang="en-US" sz="1400" dirty="0" smtClean="0"/>
              <a:t>－</a:t>
            </a:r>
            <a:r>
              <a:rPr lang="en-US" altLang="ja-JP" sz="1400" dirty="0" smtClean="0"/>
              <a:t>2</a:t>
            </a:r>
            <a:r>
              <a:rPr lang="ja-JP" altLang="en-US" sz="1400" dirty="0" smtClean="0"/>
              <a:t>　</a:t>
            </a:r>
            <a:endParaRPr lang="en-US" altLang="ja-JP" sz="1400" dirty="0" smtClean="0"/>
          </a:p>
          <a:p>
            <a:r>
              <a:rPr lang="ja-JP" altLang="en-US" sz="1400" dirty="0"/>
              <a:t>　</a:t>
            </a:r>
            <a:r>
              <a:rPr lang="ja-JP" altLang="en-US" sz="1400" dirty="0" smtClean="0"/>
              <a:t>　　　　　　　　　　　　　　　　　　　　山﨑ビル</a:t>
            </a:r>
            <a:r>
              <a:rPr lang="en-US" altLang="ja-JP" sz="1400" dirty="0" smtClean="0"/>
              <a:t>204</a:t>
            </a:r>
          </a:p>
          <a:p>
            <a:r>
              <a:rPr kumimoji="1" lang="en-US" altLang="ja-JP" dirty="0" smtClean="0"/>
              <a:t>TEL: 03</a:t>
            </a:r>
            <a:r>
              <a:rPr lang="en-US" altLang="ja-JP" dirty="0" smtClean="0"/>
              <a:t>-</a:t>
            </a:r>
            <a:r>
              <a:rPr kumimoji="1" lang="en-US" altLang="ja-JP" dirty="0" smtClean="0"/>
              <a:t>3706-0626</a:t>
            </a:r>
            <a:r>
              <a:rPr kumimoji="1" lang="ja-JP" altLang="en-US" dirty="0" smtClean="0"/>
              <a:t>　</a:t>
            </a:r>
            <a:endParaRPr kumimoji="1" lang="en-US" altLang="ja-JP" dirty="0" smtClean="0"/>
          </a:p>
          <a:p>
            <a:r>
              <a:rPr kumimoji="1" lang="en-US" altLang="ja-JP" dirty="0" smtClean="0"/>
              <a:t>FAX: 03-</a:t>
            </a:r>
            <a:r>
              <a:rPr lang="en-US" altLang="ja-JP" dirty="0" smtClean="0"/>
              <a:t>3706-0661</a:t>
            </a:r>
          </a:p>
          <a:p>
            <a:r>
              <a:rPr kumimoji="1" lang="en-US" altLang="ja-JP" dirty="0" err="1" smtClean="0"/>
              <a:t>E-mail:info@zenkoku-ido.net</a:t>
            </a:r>
            <a:endParaRPr kumimoji="1" lang="ja-JP" altLang="en-US" dirty="0"/>
          </a:p>
        </p:txBody>
      </p:sp>
      <p:sp>
        <p:nvSpPr>
          <p:cNvPr id="11" name="テキスト ボックス 10"/>
          <p:cNvSpPr txBox="1"/>
          <p:nvPr/>
        </p:nvSpPr>
        <p:spPr>
          <a:xfrm>
            <a:off x="11025626" y="143673"/>
            <a:ext cx="969152" cy="407655"/>
          </a:xfrm>
          <a:prstGeom prst="rect">
            <a:avLst/>
          </a:prstGeom>
          <a:solidFill>
            <a:schemeClr val="accent2">
              <a:lumMod val="20000"/>
              <a:lumOff val="80000"/>
            </a:schemeClr>
          </a:solidFill>
        </p:spPr>
        <p:txBody>
          <a:bodyPr wrap="square" rtlCol="0">
            <a:spAutoFit/>
          </a:bodyPr>
          <a:lstStyle/>
          <a:p>
            <a:pPr algn="ctr"/>
            <a:r>
              <a:rPr lang="ja-JP" altLang="en-US" sz="2000" dirty="0"/>
              <a:t>４</a:t>
            </a:r>
            <a:r>
              <a:rPr lang="ja-JP" altLang="en-US" sz="2000" dirty="0" smtClean="0"/>
              <a:t>枚目</a:t>
            </a:r>
            <a:endParaRPr kumimoji="1" lang="ja-JP" altLang="en-US" sz="2000" dirty="0"/>
          </a:p>
        </p:txBody>
      </p:sp>
    </p:spTree>
    <p:extLst>
      <p:ext uri="{BB962C8B-B14F-4D97-AF65-F5344CB8AC3E}">
        <p14:creationId xmlns:p14="http://schemas.microsoft.com/office/powerpoint/2010/main" val="21664815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648</Words>
  <Application>Microsoft Office PowerPoint</Application>
  <PresentationFormat>ワイド画面</PresentationFormat>
  <Paragraphs>110</Paragraphs>
  <Slides>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游ゴシック</vt:lpstr>
      <vt:lpstr>Arial</vt:lpstr>
      <vt:lpstr>Arial Black</vt:lpstr>
      <vt:lpstr>Calibri</vt:lpstr>
      <vt:lpstr>Calibri Light</vt:lpstr>
      <vt:lpstr>Office テーマ</vt:lpstr>
      <vt:lpstr>障がい児者の通学通勤に関するアンケート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障がい児者の通学通勤に関するアンケート（案）</dc:title>
  <dc:creator>伊藤 みどり</dc:creator>
  <cp:lastModifiedBy>伊藤 みどり</cp:lastModifiedBy>
  <cp:revision>44</cp:revision>
  <cp:lastPrinted>2020-12-15T04:06:41Z</cp:lastPrinted>
  <dcterms:created xsi:type="dcterms:W3CDTF">2020-12-12T06:11:29Z</dcterms:created>
  <dcterms:modified xsi:type="dcterms:W3CDTF">2021-01-27T06:20:21Z</dcterms:modified>
</cp:coreProperties>
</file>